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71"/>
  </p:notesMasterIdLst>
  <p:handoutMasterIdLst>
    <p:handoutMasterId r:id="rId72"/>
  </p:handoutMasterIdLst>
  <p:sldIdLst>
    <p:sldId id="350" r:id="rId2"/>
    <p:sldId id="256" r:id="rId3"/>
    <p:sldId id="323" r:id="rId4"/>
    <p:sldId id="259" r:id="rId5"/>
    <p:sldId id="257" r:id="rId6"/>
    <p:sldId id="327" r:id="rId7"/>
    <p:sldId id="260" r:id="rId8"/>
    <p:sldId id="261" r:id="rId9"/>
    <p:sldId id="328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3" r:id="rId26"/>
    <p:sldId id="279" r:id="rId27"/>
    <p:sldId id="329" r:id="rId28"/>
    <p:sldId id="282" r:id="rId29"/>
    <p:sldId id="283" r:id="rId30"/>
    <p:sldId id="348" r:id="rId31"/>
    <p:sldId id="290" r:id="rId32"/>
    <p:sldId id="291" r:id="rId33"/>
    <p:sldId id="292" r:id="rId34"/>
    <p:sldId id="293" r:id="rId35"/>
    <p:sldId id="294" r:id="rId36"/>
    <p:sldId id="330" r:id="rId37"/>
    <p:sldId id="333" r:id="rId38"/>
    <p:sldId id="305" r:id="rId39"/>
    <p:sldId id="334" r:id="rId40"/>
    <p:sldId id="332" r:id="rId41"/>
    <p:sldId id="297" r:id="rId42"/>
    <p:sldId id="298" r:id="rId43"/>
    <p:sldId id="299" r:id="rId44"/>
    <p:sldId id="335" r:id="rId45"/>
    <p:sldId id="331" r:id="rId46"/>
    <p:sldId id="300" r:id="rId47"/>
    <p:sldId id="301" r:id="rId48"/>
    <p:sldId id="302" r:id="rId49"/>
    <p:sldId id="336" r:id="rId50"/>
    <p:sldId id="337" r:id="rId51"/>
    <p:sldId id="303" r:id="rId52"/>
    <p:sldId id="304" r:id="rId53"/>
    <p:sldId id="346" r:id="rId54"/>
    <p:sldId id="345" r:id="rId55"/>
    <p:sldId id="347" r:id="rId56"/>
    <p:sldId id="344" r:id="rId57"/>
    <p:sldId id="339" r:id="rId58"/>
    <p:sldId id="340" r:id="rId59"/>
    <p:sldId id="288" r:id="rId60"/>
    <p:sldId id="342" r:id="rId61"/>
    <p:sldId id="287" r:id="rId62"/>
    <p:sldId id="341" r:id="rId63"/>
    <p:sldId id="320" r:id="rId64"/>
    <p:sldId id="318" r:id="rId65"/>
    <p:sldId id="321" r:id="rId66"/>
    <p:sldId id="319" r:id="rId67"/>
    <p:sldId id="338" r:id="rId68"/>
    <p:sldId id="343" r:id="rId69"/>
    <p:sldId id="351" r:id="rId70"/>
  </p:sldIdLst>
  <p:sldSz cx="9144000" cy="6858000" type="screen4x3"/>
  <p:notesSz cx="6781800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3" autoAdjust="0"/>
    <p:restoredTop sz="76349" autoAdjust="0"/>
  </p:normalViewPr>
  <p:slideViewPr>
    <p:cSldViewPr>
      <p:cViewPr varScale="1">
        <p:scale>
          <a:sx n="79" d="100"/>
          <a:sy n="79" d="100"/>
        </p:scale>
        <p:origin x="172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2"/>
    </p:cViewPr>
  </p:sorterViewPr>
  <p:notesViewPr>
    <p:cSldViewPr>
      <p:cViewPr varScale="1">
        <p:scale>
          <a:sx n="62" d="100"/>
          <a:sy n="62" d="100"/>
        </p:scale>
        <p:origin x="-2280" y="-84"/>
      </p:cViewPr>
      <p:guideLst>
        <p:guide orient="horz" pos="3126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jpe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175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175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195A696-FE0E-4E27-A8E0-C07683509A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4115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963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4875"/>
            <a:ext cx="54260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B639E6B-1629-498B-B8C4-EE5070D1E7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89699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364F20-361E-4FBC-B09D-DC8CFC557E57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3444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低频时</a:t>
            </a:r>
            <a:r>
              <a:rPr lang="zh-CN" altLang="en-US" baseline="0" dirty="0" smtClean="0"/>
              <a:t> 对亮度敏感</a:t>
            </a:r>
            <a:endParaRPr lang="en-US" altLang="zh-CN" baseline="0" dirty="0" smtClean="0"/>
          </a:p>
          <a:p>
            <a:r>
              <a:rPr lang="zh-CN" altLang="en-US" baseline="0" dirty="0" smtClean="0"/>
              <a:t>高频时  对色彩敏感</a:t>
            </a:r>
            <a:endParaRPr lang="en-US" altLang="zh-CN" baseline="0" smtClean="0"/>
          </a:p>
          <a:p>
            <a:endParaRPr lang="zh-CN" altLang="en-US" dirty="0" smtClean="0"/>
          </a:p>
          <a:p>
            <a:r>
              <a:rPr lang="zh-CN" altLang="en-US" dirty="0" smtClean="0"/>
              <a:t>色差的失真对图像的整体失真影响不大，亮度则不然。</a:t>
            </a:r>
            <a:endParaRPr lang="en-US" altLang="zh-CN" dirty="0" smtClean="0"/>
          </a:p>
          <a:p>
            <a:r>
              <a:rPr lang="zh-CN" altLang="en-US" dirty="0" smtClean="0"/>
              <a:t>色差的高频信息的丢失，即颜色的突变的丢失，不影响大局。</a:t>
            </a:r>
            <a:endParaRPr lang="en-US" altLang="zh-CN" dirty="0" smtClean="0"/>
          </a:p>
          <a:p>
            <a:r>
              <a:rPr lang="zh-CN" altLang="en-US" dirty="0" smtClean="0"/>
              <a:t>亮度则不然。</a:t>
            </a:r>
            <a:endParaRPr lang="en-US" altLang="zh-CN" dirty="0" smtClean="0"/>
          </a:p>
          <a:p>
            <a:r>
              <a:rPr lang="zh-CN" altLang="en-US" dirty="0" smtClean="0"/>
              <a:t>彩色敏感是因为有灰度与色彩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个变化的叠加。就这</a:t>
            </a:r>
            <a:r>
              <a:rPr lang="en-US" altLang="zh-CN" dirty="0" smtClean="0"/>
              <a:t>2</a:t>
            </a:r>
            <a:r>
              <a:rPr lang="zh-CN" altLang="en-US" dirty="0" smtClean="0"/>
              <a:t>者言，灰度更敏感。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639E6B-1629-498B-B8C4-EE5070D1E70E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1550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639E6B-1629-498B-B8C4-EE5070D1E70E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99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0" y="4715153"/>
            <a:ext cx="4973320" cy="4466987"/>
          </a:xfrm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976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9A64F0-ACFD-41D1-AC06-31F2865B7871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4875"/>
            <a:ext cx="4972050" cy="4467225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5747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1F5C4A-BFBA-4D70-8AAD-536B14F6C40F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4875"/>
            <a:ext cx="4972050" cy="4467225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26941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950DA-F702-483E-A61C-305A1FA41D7C}" type="slidenum">
              <a:rPr lang="en-US" altLang="zh-CN" smtClean="0"/>
              <a:pPr/>
              <a:t>47</a:t>
            </a:fld>
            <a:endParaRPr lang="en-US" altLang="zh-CN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4875"/>
            <a:ext cx="4972050" cy="4467225"/>
          </a:xfrm>
          <a:noFill/>
          <a:ln/>
        </p:spPr>
        <p:txBody>
          <a:bodyPr/>
          <a:lstStyle/>
          <a:p>
            <a:pPr eaLnBrk="1" hangingPunct="1"/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686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F6BFC7-5DF3-459C-BF2C-2342AA340F4C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4875"/>
            <a:ext cx="4972050" cy="4467225"/>
          </a:xfrm>
          <a:noFill/>
          <a:ln/>
        </p:spPr>
        <p:txBody>
          <a:bodyPr/>
          <a:lstStyle/>
          <a:p>
            <a:pPr eaLnBrk="1" hangingPunct="1"/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31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070F3D-9849-477A-90B5-5249D7E711FF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4875"/>
            <a:ext cx="4972050" cy="4467225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4606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FC64B2-344D-403B-91F8-6CE9C5A1AD78}" type="slidenum">
              <a:rPr lang="en-US" altLang="zh-CN" smtClean="0"/>
              <a:pPr/>
              <a:t>52</a:t>
            </a:fld>
            <a:endParaRPr lang="en-US" altLang="zh-CN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4875"/>
            <a:ext cx="4972050" cy="4467225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35713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色差的失真对图像的整体失真影响不大，亮度则不然。</a:t>
            </a:r>
            <a:endParaRPr lang="en-US" altLang="zh-CN" dirty="0" smtClean="0"/>
          </a:p>
          <a:p>
            <a:r>
              <a:rPr lang="zh-CN" altLang="en-US" dirty="0" smtClean="0"/>
              <a:t>色差的高频信息的丢失，即颜色的突变的丢失，不影响大局。</a:t>
            </a:r>
            <a:endParaRPr lang="en-US" altLang="zh-CN" dirty="0" smtClean="0"/>
          </a:p>
          <a:p>
            <a:r>
              <a:rPr lang="zh-CN" altLang="en-US" dirty="0" smtClean="0"/>
              <a:t>亮度则不然。</a:t>
            </a:r>
            <a:endParaRPr lang="en-US" altLang="zh-CN" dirty="0" smtClean="0"/>
          </a:p>
          <a:p>
            <a:r>
              <a:rPr lang="zh-CN" altLang="en-US" dirty="0" smtClean="0"/>
              <a:t>彩色敏感是因为有灰度与色彩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个变化的叠加。就这</a:t>
            </a:r>
            <a:r>
              <a:rPr lang="en-US" altLang="zh-CN" dirty="0" smtClean="0"/>
              <a:t>2</a:t>
            </a:r>
            <a:r>
              <a:rPr lang="zh-CN" altLang="en-US" dirty="0" smtClean="0"/>
              <a:t>者言，灰度更敏感。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639E6B-1629-498B-B8C4-EE5070D1E70E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19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70A94-50C3-4BC4-B23E-5EB98A82C5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7F014-23C4-464A-A38C-50303E7676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B4984-A6B1-4F64-9F7B-F113C1348C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EF4B4-95DD-48E5-A65C-4A1D9EFD76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8EFA7-BFE5-4089-817A-3796BB9581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CCDC4-D30F-485E-8A5A-F64C8FB963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09524-4C87-4D38-B79C-0D8DB311B3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43DB7-65D5-4FE3-B88A-08A3E6BE60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9A9A5-8ADB-4385-856F-2305AD6DAB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C70ED-283B-4A13-B5F8-A86433345B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BC5F0-BF87-41A9-8E58-2D54CDB633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DBE7C-F6DA-420C-A6C0-5C956418DF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0AAE6-D27E-410C-83EC-A9B62D28E6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041975A-6C0B-4475-9E9D-F82364CCF6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transition>
    <p:random/>
  </p:transition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jpe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jpe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55576" y="1196752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十一</a:t>
            </a:r>
            <a:r>
              <a:rPr lang="zh-CN" sz="4800" b="1" dirty="0" smtClean="0">
                <a:latin typeface="宋体" pitchFamily="2" charset="-122"/>
              </a:rPr>
              <a:t>章  图像</a:t>
            </a:r>
            <a:r>
              <a:rPr lang="zh-CN" altLang="en-US" sz="4800" b="1" dirty="0" smtClean="0">
                <a:latin typeface="宋体" pitchFamily="2" charset="-122"/>
              </a:rPr>
              <a:t>压缩编码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6338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tong_lijing@163.com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5194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97768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具体步骤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714348" y="1612676"/>
            <a:ext cx="8229600" cy="550863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(1) </a:t>
            </a:r>
            <a:r>
              <a:rPr lang="zh-CN" altLang="en-US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正向离散余弦变换</a:t>
            </a:r>
            <a:r>
              <a:rPr lang="en-US" altLang="zh-CN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(FDCT)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35036" y="4348980"/>
            <a:ext cx="7543800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(5) 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使用行程长度编码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(RLE)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对交流系数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(AC</a:t>
            </a:r>
            <a:r>
              <a:rPr lang="en-US" altLang="zh-CN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r>
              <a:rPr lang="zh-CN" altLang="en-US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进行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编码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735433" y="2196876"/>
            <a:ext cx="7543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(2) 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量化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(quantization)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735036" y="5292501"/>
            <a:ext cx="75438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(6) 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熵编码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(entropy coding) 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735433" y="2773139"/>
            <a:ext cx="7543800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(3) Z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字形编码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(zigzag scan)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735433" y="3276376"/>
            <a:ext cx="7543800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(4) 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使用差分脉冲编码调制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(DPCM)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对直流</a:t>
            </a:r>
            <a:r>
              <a:rPr lang="zh-CN" altLang="en-US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系数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(DC)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进行编码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  <p:bldP spid="39940" grpId="0"/>
      <p:bldP spid="39941" grpId="0"/>
      <p:bldP spid="39942" grpId="0"/>
      <p:bldP spid="39943" grpId="0"/>
      <p:bldP spid="399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+mn-ea"/>
                <a:ea typeface="+mn-ea"/>
              </a:rPr>
              <a:t>具体步骤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85" y="1216941"/>
            <a:ext cx="8950611" cy="564105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1" y="3140968"/>
            <a:ext cx="3213667" cy="96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196752"/>
            <a:ext cx="5978525" cy="3525838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离散余弦变换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(DCT)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Discrete Cosine Transform</a:t>
            </a:r>
          </a:p>
          <a:p>
            <a:pPr lvl="1">
              <a:buFont typeface="Wingdings" pitchFamily="2" charset="2"/>
              <a:buNone/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处理单独的图像信号分量：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Cb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Cr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。 </a:t>
            </a: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0"/>
            <a:ext cx="8229600" cy="13716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具体步骤（</a:t>
            </a:r>
            <a:r>
              <a:rPr lang="en-US" altLang="zh-CN" b="1" dirty="0" smtClean="0"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graphicFrame>
        <p:nvGraphicFramePr>
          <p:cNvPr id="1026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345188" y="1159698"/>
          <a:ext cx="2547292" cy="2485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Visio" r:id="rId4" imgW="1164471" imgH="1137378" progId="Visio.Drawing.11">
                  <p:embed/>
                </p:oleObj>
              </mc:Choice>
              <mc:Fallback>
                <p:oleObj name="Visio" r:id="rId4" imgW="1164471" imgH="1137378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188" y="1159698"/>
                        <a:ext cx="2547292" cy="2485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8"/>
          <p:cNvSpPr txBox="1">
            <a:spLocks noChangeArrowheads="1"/>
          </p:cNvSpPr>
          <p:nvPr/>
        </p:nvSpPr>
        <p:spPr bwMode="auto">
          <a:xfrm>
            <a:off x="6300168" y="3636313"/>
            <a:ext cx="27363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8×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８图像块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0599" y="4221088"/>
            <a:ext cx="8813889" cy="25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箭头连接符 8"/>
          <p:cNvCxnSpPr/>
          <p:nvPr/>
        </p:nvCxnSpPr>
        <p:spPr>
          <a:xfrm flipH="1">
            <a:off x="3923928" y="2996952"/>
            <a:ext cx="36004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1"/>
          <p:cNvSpPr>
            <a:spLocks noChangeArrowheads="1"/>
          </p:cNvSpPr>
          <p:nvPr/>
        </p:nvSpPr>
        <p:spPr bwMode="auto">
          <a:xfrm>
            <a:off x="2338636" y="5156225"/>
            <a:ext cx="4321175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55" name="Rectangle 20"/>
          <p:cNvSpPr>
            <a:spLocks noChangeArrowheads="1"/>
          </p:cNvSpPr>
          <p:nvPr/>
        </p:nvSpPr>
        <p:spPr bwMode="auto">
          <a:xfrm>
            <a:off x="1475036" y="4076725"/>
            <a:ext cx="6913562" cy="9350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具体步骤（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2057" name="Rectangle 5"/>
          <p:cNvSpPr>
            <a:spLocks noChangeArrowheads="1"/>
          </p:cNvSpPr>
          <p:nvPr/>
        </p:nvSpPr>
        <p:spPr bwMode="auto">
          <a:xfrm>
            <a:off x="0" y="2817526"/>
            <a:ext cx="1847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58" name="Rectangle 7"/>
          <p:cNvSpPr>
            <a:spLocks noChangeArrowheads="1"/>
          </p:cNvSpPr>
          <p:nvPr/>
        </p:nvSpPr>
        <p:spPr bwMode="auto">
          <a:xfrm>
            <a:off x="0" y="2831813"/>
            <a:ext cx="1847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050" name="Object 8"/>
          <p:cNvGraphicFramePr>
            <a:graphicFrameLocks noChangeAspect="1"/>
          </p:cNvGraphicFramePr>
          <p:nvPr/>
        </p:nvGraphicFramePr>
        <p:xfrm>
          <a:off x="1546473" y="4076725"/>
          <a:ext cx="670560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3" imgW="3962717" imgH="457517" progId="Equation.DSMT4">
                  <p:embed/>
                </p:oleObj>
              </mc:Choice>
              <mc:Fallback>
                <p:oleObj name="Equation" r:id="rId3" imgW="3962717" imgH="457517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473" y="4076725"/>
                        <a:ext cx="6705600" cy="7731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Rectangle 9"/>
          <p:cNvSpPr>
            <a:spLocks noChangeArrowheads="1"/>
          </p:cNvSpPr>
          <p:nvPr/>
        </p:nvSpPr>
        <p:spPr bwMode="auto">
          <a:xfrm>
            <a:off x="0" y="2919126"/>
            <a:ext cx="1847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60" name="Rectangle 10"/>
          <p:cNvSpPr>
            <a:spLocks noChangeArrowheads="1"/>
          </p:cNvSpPr>
          <p:nvPr/>
        </p:nvSpPr>
        <p:spPr bwMode="auto">
          <a:xfrm>
            <a:off x="409823" y="16288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p"/>
            </a:pP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 DCT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变换使用下式计算</a:t>
            </a:r>
          </a:p>
        </p:txBody>
      </p:sp>
      <p:sp>
        <p:nvSpPr>
          <p:cNvPr id="2061" name="Rectangle 11"/>
          <p:cNvSpPr>
            <a:spLocks noChangeArrowheads="1"/>
          </p:cNvSpPr>
          <p:nvPr/>
        </p:nvSpPr>
        <p:spPr bwMode="auto">
          <a:xfrm>
            <a:off x="395536" y="33560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p"/>
            </a:pP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 逆变换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使用下式计算</a:t>
            </a:r>
          </a:p>
        </p:txBody>
      </p:sp>
      <p:sp>
        <p:nvSpPr>
          <p:cNvPr id="2062" name="Rectangle 12"/>
          <p:cNvSpPr>
            <a:spLocks noChangeArrowheads="1"/>
          </p:cNvSpPr>
          <p:nvPr/>
        </p:nvSpPr>
        <p:spPr bwMode="auto">
          <a:xfrm>
            <a:off x="0" y="2941351"/>
            <a:ext cx="1847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051" name="Object 13"/>
          <p:cNvGraphicFramePr>
            <a:graphicFrameLocks noChangeAspect="1"/>
          </p:cNvGraphicFramePr>
          <p:nvPr/>
        </p:nvGraphicFramePr>
        <p:xfrm>
          <a:off x="2338636" y="5229250"/>
          <a:ext cx="24384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5" imgW="1208390" imgH="241932" progId="Equation.DSMT4">
                  <p:embed/>
                </p:oleObj>
              </mc:Choice>
              <mc:Fallback>
                <p:oleObj name="Equation" r:id="rId5" imgW="1208390" imgH="241932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636" y="5229250"/>
                        <a:ext cx="2438400" cy="479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3" name="Rectangle 14"/>
          <p:cNvSpPr>
            <a:spLocks noChangeArrowheads="1"/>
          </p:cNvSpPr>
          <p:nvPr/>
        </p:nvSpPr>
        <p:spPr bwMode="auto">
          <a:xfrm>
            <a:off x="0" y="2960401"/>
            <a:ext cx="1847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052" name="Object 15"/>
          <p:cNvGraphicFramePr>
            <a:graphicFrameLocks noChangeAspect="1"/>
          </p:cNvGraphicFramePr>
          <p:nvPr/>
        </p:nvGraphicFramePr>
        <p:xfrm>
          <a:off x="2411661" y="5732487"/>
          <a:ext cx="19812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7" imgW="1029911" imgH="203694" progId="Equation.DSMT4">
                  <p:embed/>
                </p:oleObj>
              </mc:Choice>
              <mc:Fallback>
                <p:oleObj name="Equation" r:id="rId7" imgW="1029911" imgH="203694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661" y="5732487"/>
                        <a:ext cx="1981200" cy="385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4859586" y="5156225"/>
            <a:ext cx="193193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当</a:t>
            </a:r>
            <a:r>
              <a:rPr lang="en-US" altLang="zh-CN" sz="3200" i="1" dirty="0" err="1">
                <a:latin typeface="Times New Roman" pitchFamily="18" charset="0"/>
                <a:ea typeface="+mn-ea"/>
                <a:cs typeface="Times New Roman" pitchFamily="18" charset="0"/>
              </a:rPr>
              <a:t>u,v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=0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4931023" y="5661050"/>
            <a:ext cx="15843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其他</a:t>
            </a:r>
          </a:p>
        </p:txBody>
      </p:sp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827336" y="5084787"/>
            <a:ext cx="14157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>
                <a:latin typeface="Times New Roman" pitchFamily="18" charset="0"/>
                <a:ea typeface="+mn-ea"/>
                <a:cs typeface="Times New Roman" pitchFamily="18" charset="0"/>
              </a:rPr>
              <a:t>其中，</a:t>
            </a: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1475036" y="2347937"/>
            <a:ext cx="6913562" cy="936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053" name="Object 6"/>
          <p:cNvGraphicFramePr>
            <a:graphicFrameLocks noChangeAspect="1"/>
          </p:cNvGraphicFramePr>
          <p:nvPr/>
        </p:nvGraphicFramePr>
        <p:xfrm>
          <a:off x="1619498" y="2420962"/>
          <a:ext cx="662940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9" imgW="3962717" imgH="482917" progId="Equation.DSMT4">
                  <p:embed/>
                </p:oleObj>
              </mc:Choice>
              <mc:Fallback>
                <p:oleObj name="Equation" r:id="rId9" imgW="3962717" imgH="482917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498" y="2420962"/>
                        <a:ext cx="6629400" cy="8143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5373216"/>
            <a:ext cx="468286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graphicFrame>
        <p:nvGraphicFramePr>
          <p:cNvPr id="3074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395537" y="4005064"/>
          <a:ext cx="4032448" cy="1081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4" imgW="1562100" imgH="419100" progId="Equation.DSMT4">
                  <p:embed/>
                </p:oleObj>
              </mc:Choice>
              <mc:Fallback>
                <p:oleObj name="Equation" r:id="rId4" imgW="15621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7" y="4005064"/>
                        <a:ext cx="4032448" cy="10818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95536" y="1484784"/>
            <a:ext cx="3527425" cy="506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n"/>
            </a:pPr>
            <a:r>
              <a:rPr lang="zh-CN" altLang="en-US" sz="3600" dirty="0" smtClean="0">
                <a:latin typeface="Times New Roman" pitchFamily="18" charset="0"/>
                <a:cs typeface="Times New Roman" pitchFamily="18" charset="0"/>
              </a:rPr>
              <a:t> 量化</a:t>
            </a:r>
            <a:endParaRPr lang="zh-CN" altLang="en-US" sz="36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   对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FDCT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变换后的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频率的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系数进行量化。</a:t>
            </a:r>
          </a:p>
        </p:txBody>
      </p:sp>
      <p:pic>
        <p:nvPicPr>
          <p:cNvPr id="3077" name="Picture 13" descr="10405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3" y="2133600"/>
            <a:ext cx="4410075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>
          <a:xfrm flipV="1">
            <a:off x="1187624" y="6165304"/>
            <a:ext cx="720080" cy="6926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+mn-ea"/>
                <a:ea typeface="+mn-ea"/>
              </a:rPr>
              <a:t>具体步骤（</a:t>
            </a:r>
            <a:r>
              <a:rPr lang="en-US" altLang="zh-CN" b="1" dirty="0" smtClean="0">
                <a:latin typeface="+mn-ea"/>
                <a:ea typeface="+mn-ea"/>
              </a:rPr>
              <a:t>2</a:t>
            </a:r>
            <a:r>
              <a:rPr lang="zh-CN" altLang="en-US" b="1" dirty="0" smtClean="0">
                <a:latin typeface="+mn-ea"/>
                <a:ea typeface="+mn-ea"/>
              </a:rPr>
              <a:t>）</a:t>
            </a:r>
          </a:p>
        </p:txBody>
      </p:sp>
      <p:graphicFrame>
        <p:nvGraphicFramePr>
          <p:cNvPr id="52858" name="Group 634"/>
          <p:cNvGraphicFramePr>
            <a:graphicFrameLocks noGrp="1"/>
          </p:cNvGraphicFramePr>
          <p:nvPr/>
        </p:nvGraphicFramePr>
        <p:xfrm>
          <a:off x="179388" y="2276475"/>
          <a:ext cx="4537075" cy="3960814"/>
        </p:xfrm>
        <a:graphic>
          <a:graphicData uri="http://schemas.openxmlformats.org/drawingml/2006/table">
            <a:tbl>
              <a:tblPr/>
              <a:tblGrid>
                <a:gridCol w="506412"/>
                <a:gridCol w="501650"/>
                <a:gridCol w="514350"/>
                <a:gridCol w="506413"/>
                <a:gridCol w="574675"/>
                <a:gridCol w="669925"/>
                <a:gridCol w="644525"/>
                <a:gridCol w="61912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37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35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2857" name="Group 633"/>
          <p:cNvGraphicFramePr>
            <a:graphicFrameLocks noGrp="1"/>
          </p:cNvGraphicFramePr>
          <p:nvPr/>
        </p:nvGraphicFramePr>
        <p:xfrm>
          <a:off x="4859338" y="2276475"/>
          <a:ext cx="4032250" cy="4032252"/>
        </p:xfrm>
        <a:graphic>
          <a:graphicData uri="http://schemas.openxmlformats.org/drawingml/2006/table">
            <a:tbl>
              <a:tblPr/>
              <a:tblGrid>
                <a:gridCol w="504825"/>
                <a:gridCol w="503237"/>
                <a:gridCol w="504825"/>
                <a:gridCol w="503238"/>
                <a:gridCol w="504825"/>
                <a:gridCol w="503237"/>
                <a:gridCol w="503238"/>
                <a:gridCol w="504825"/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745" name="Rectangle 170"/>
          <p:cNvSpPr>
            <a:spLocks noChangeArrowheads="1"/>
          </p:cNvSpPr>
          <p:nvPr/>
        </p:nvSpPr>
        <p:spPr bwMode="auto">
          <a:xfrm>
            <a:off x="1663700" y="1663700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n-ea"/>
                <a:ea typeface="+mn-ea"/>
              </a:rPr>
              <a:t>亮度量化表</a:t>
            </a:r>
          </a:p>
        </p:txBody>
      </p:sp>
      <p:sp>
        <p:nvSpPr>
          <p:cNvPr id="24746" name="Rectangle 171"/>
          <p:cNvSpPr>
            <a:spLocks noChangeArrowheads="1"/>
          </p:cNvSpPr>
          <p:nvPr/>
        </p:nvSpPr>
        <p:spPr bwMode="auto">
          <a:xfrm>
            <a:off x="6007100" y="1663700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色差量化表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429" y="980728"/>
            <a:ext cx="3818905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8229600" cy="13716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032250" cy="3886200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Z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字形编码</a:t>
            </a: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6237715" y="1628800"/>
          <a:ext cx="2726773" cy="2417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Picture" r:id="rId4" imgW="2247840" imgH="1771560" progId="Word.Picture.8">
                  <p:embed/>
                </p:oleObj>
              </mc:Choice>
              <mc:Fallback>
                <p:oleObj name="Picture" r:id="rId4" imgW="2247840" imgH="1771560" progId="Word.Picture.8">
                  <p:embed/>
                  <p:pic>
                    <p:nvPicPr>
                      <p:cNvPr id="0" name="Object 5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715" y="1628800"/>
                        <a:ext cx="2726773" cy="2417167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6"/>
          <p:cNvSpPr>
            <a:spLocks noChangeArrowheads="1"/>
          </p:cNvSpPr>
          <p:nvPr/>
        </p:nvSpPr>
        <p:spPr bwMode="auto">
          <a:xfrm>
            <a:off x="1187624" y="5877272"/>
            <a:ext cx="39939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量化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DCT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系数的编排 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6324600" y="4020850"/>
            <a:ext cx="2819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DCT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系数序号 </a:t>
            </a:r>
          </a:p>
        </p:txBody>
      </p:sp>
      <p:sp>
        <p:nvSpPr>
          <p:cNvPr id="4103" name="Rectangle 11"/>
          <p:cNvSpPr>
            <a:spLocks noChangeArrowheads="1"/>
          </p:cNvSpPr>
          <p:nvPr/>
        </p:nvSpPr>
        <p:spPr bwMode="auto">
          <a:xfrm>
            <a:off x="7308998" y="4797425"/>
            <a:ext cx="287338" cy="1727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04" name="Line 12"/>
          <p:cNvSpPr>
            <a:spLocks noChangeShapeType="1"/>
          </p:cNvSpPr>
          <p:nvPr/>
        </p:nvSpPr>
        <p:spPr bwMode="auto">
          <a:xfrm>
            <a:off x="7308850" y="5084763"/>
            <a:ext cx="287338" cy="0"/>
          </a:xfrm>
          <a:prstGeom prst="line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05" name="Line 13"/>
          <p:cNvSpPr>
            <a:spLocks noChangeShapeType="1"/>
          </p:cNvSpPr>
          <p:nvPr/>
        </p:nvSpPr>
        <p:spPr bwMode="auto">
          <a:xfrm>
            <a:off x="7308850" y="5445125"/>
            <a:ext cx="287338" cy="0"/>
          </a:xfrm>
          <a:prstGeom prst="line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06" name="Line 14"/>
          <p:cNvSpPr>
            <a:spLocks noChangeShapeType="1"/>
          </p:cNvSpPr>
          <p:nvPr/>
        </p:nvSpPr>
        <p:spPr bwMode="auto">
          <a:xfrm>
            <a:off x="7308850" y="5734050"/>
            <a:ext cx="287338" cy="0"/>
          </a:xfrm>
          <a:prstGeom prst="line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07" name="Line 15"/>
          <p:cNvSpPr>
            <a:spLocks noChangeShapeType="1"/>
          </p:cNvSpPr>
          <p:nvPr/>
        </p:nvSpPr>
        <p:spPr bwMode="auto">
          <a:xfrm>
            <a:off x="7308850" y="6237288"/>
            <a:ext cx="287338" cy="0"/>
          </a:xfrm>
          <a:prstGeom prst="line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08" name="Text Box 16"/>
          <p:cNvSpPr txBox="1">
            <a:spLocks noChangeArrowheads="1"/>
          </p:cNvSpPr>
          <p:nvPr/>
        </p:nvSpPr>
        <p:spPr bwMode="auto">
          <a:xfrm>
            <a:off x="7092950" y="5805488"/>
            <a:ext cx="863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09" name="Text Box 17"/>
          <p:cNvSpPr txBox="1">
            <a:spLocks noChangeArrowheads="1"/>
          </p:cNvSpPr>
          <p:nvPr/>
        </p:nvSpPr>
        <p:spPr bwMode="auto">
          <a:xfrm>
            <a:off x="7135252" y="5805488"/>
            <a:ext cx="67710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latin typeface="Times New Roman" pitchFamily="18" charset="0"/>
                <a:ea typeface="+mn-ea"/>
                <a:cs typeface="Times New Roman" pitchFamily="18" charset="0"/>
              </a:rPr>
              <a:t>…</a:t>
            </a:r>
          </a:p>
        </p:txBody>
      </p:sp>
      <p:sp>
        <p:nvSpPr>
          <p:cNvPr id="4110" name="Line 18"/>
          <p:cNvSpPr>
            <a:spLocks noChangeShapeType="1"/>
          </p:cNvSpPr>
          <p:nvPr/>
        </p:nvSpPr>
        <p:spPr bwMode="auto">
          <a:xfrm>
            <a:off x="5867400" y="4437063"/>
            <a:ext cx="1296988" cy="1152525"/>
          </a:xfrm>
          <a:prstGeom prst="line">
            <a:avLst/>
          </a:prstGeom>
          <a:noFill/>
          <a:ln w="38100">
            <a:solidFill>
              <a:schemeClr val="tx2"/>
            </a:solidFill>
            <a:miter lim="800000"/>
            <a:headEnd/>
            <a:tailEnd type="stealth" w="lg" len="lg"/>
          </a:ln>
        </p:spPr>
        <p:txBody>
          <a:bodyPr wrap="none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4111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6916" y="2636912"/>
            <a:ext cx="588572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直接箭头连接符 17"/>
          <p:cNvCxnSpPr/>
          <p:nvPr/>
        </p:nvCxnSpPr>
        <p:spPr>
          <a:xfrm flipV="1">
            <a:off x="3995936" y="1628800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124744"/>
            <a:ext cx="5148064" cy="155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4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对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差分编码</a:t>
            </a: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11560" y="5733256"/>
            <a:ext cx="8001000" cy="584200"/>
            <a:chOff x="576" y="3840"/>
            <a:chExt cx="5040" cy="368"/>
          </a:xfrm>
        </p:grpSpPr>
        <p:sp>
          <p:nvSpPr>
            <p:cNvPr id="25618" name="Text Box 20"/>
            <p:cNvSpPr txBox="1">
              <a:spLocks noChangeArrowheads="1"/>
            </p:cNvSpPr>
            <p:nvPr/>
          </p:nvSpPr>
          <p:spPr bwMode="auto">
            <a:xfrm>
              <a:off x="576" y="3840"/>
              <a:ext cx="5040" cy="36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例</a:t>
              </a: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:  150,155,149,152,144              150,5,-6,3,-8</a:t>
              </a:r>
            </a:p>
          </p:txBody>
        </p:sp>
        <p:sp>
          <p:nvSpPr>
            <p:cNvPr id="25619" name="Line 21"/>
            <p:cNvSpPr>
              <a:spLocks noChangeShapeType="1"/>
            </p:cNvSpPr>
            <p:nvPr/>
          </p:nvSpPr>
          <p:spPr bwMode="auto">
            <a:xfrm>
              <a:off x="3343" y="4027"/>
              <a:ext cx="72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320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2191370" y="2927747"/>
            <a:ext cx="1836738" cy="16922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06" name="Rectangle 8"/>
          <p:cNvSpPr>
            <a:spLocks noChangeArrowheads="1"/>
          </p:cNvSpPr>
          <p:nvPr/>
        </p:nvSpPr>
        <p:spPr bwMode="auto">
          <a:xfrm>
            <a:off x="2191370" y="2927747"/>
            <a:ext cx="493713" cy="38735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07" name="Rectangle 9"/>
          <p:cNvSpPr>
            <a:spLocks noChangeArrowheads="1"/>
          </p:cNvSpPr>
          <p:nvPr/>
        </p:nvSpPr>
        <p:spPr bwMode="auto">
          <a:xfrm>
            <a:off x="4028108" y="2927747"/>
            <a:ext cx="1836737" cy="16922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08" name="Rectangle 10"/>
          <p:cNvSpPr>
            <a:spLocks noChangeArrowheads="1"/>
          </p:cNvSpPr>
          <p:nvPr/>
        </p:nvSpPr>
        <p:spPr bwMode="auto">
          <a:xfrm>
            <a:off x="4028108" y="2927747"/>
            <a:ext cx="493712" cy="38735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09" name="Text Box 11"/>
          <p:cNvSpPr txBox="1">
            <a:spLocks noChangeArrowheads="1"/>
          </p:cNvSpPr>
          <p:nvPr/>
        </p:nvSpPr>
        <p:spPr bwMode="auto">
          <a:xfrm>
            <a:off x="2699370" y="3564335"/>
            <a:ext cx="11604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块</a:t>
            </a:r>
            <a:r>
              <a:rPr lang="en-US" altLang="zh-CN" sz="3200" baseline="-25000" dirty="0">
                <a:latin typeface="Times New Roman" pitchFamily="18" charset="0"/>
                <a:ea typeface="+mn-ea"/>
                <a:cs typeface="Times New Roman" pitchFamily="18" charset="0"/>
              </a:rPr>
              <a:t>i-1</a:t>
            </a:r>
            <a:endParaRPr lang="en-US" altLang="zh-CN" sz="32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10" name="Text Box 12"/>
          <p:cNvSpPr txBox="1">
            <a:spLocks noChangeArrowheads="1"/>
          </p:cNvSpPr>
          <p:nvPr/>
        </p:nvSpPr>
        <p:spPr bwMode="auto">
          <a:xfrm>
            <a:off x="4521820" y="3584972"/>
            <a:ext cx="11604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>
                <a:latin typeface="Times New Roman" pitchFamily="18" charset="0"/>
                <a:ea typeface="+mn-ea"/>
                <a:cs typeface="Times New Roman" pitchFamily="18" charset="0"/>
              </a:rPr>
              <a:t>块</a:t>
            </a:r>
            <a:r>
              <a:rPr lang="en-US" altLang="zh-CN" sz="3200" baseline="-25000">
                <a:latin typeface="Times New Roman" pitchFamily="18" charset="0"/>
                <a:ea typeface="+mn-ea"/>
                <a:cs typeface="Times New Roman" pitchFamily="18" charset="0"/>
              </a:rPr>
              <a:t>i</a:t>
            </a:r>
            <a:endParaRPr lang="en-US" altLang="zh-CN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11" name="Text Box 13"/>
          <p:cNvSpPr txBox="1">
            <a:spLocks noChangeArrowheads="1"/>
          </p:cNvSpPr>
          <p:nvPr/>
        </p:nvSpPr>
        <p:spPr bwMode="auto">
          <a:xfrm>
            <a:off x="2685083" y="2276872"/>
            <a:ext cx="1160462" cy="584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>
                <a:latin typeface="Times New Roman" pitchFamily="18" charset="0"/>
                <a:ea typeface="+mn-ea"/>
                <a:cs typeface="Times New Roman" pitchFamily="18" charset="0"/>
              </a:rPr>
              <a:t>DC</a:t>
            </a:r>
            <a:r>
              <a:rPr lang="en-US" altLang="zh-CN" sz="3200" baseline="-25000">
                <a:latin typeface="Times New Roman" pitchFamily="18" charset="0"/>
                <a:ea typeface="+mn-ea"/>
                <a:cs typeface="Times New Roman" pitchFamily="18" charset="0"/>
              </a:rPr>
              <a:t>i-1</a:t>
            </a:r>
            <a:endParaRPr lang="en-US" altLang="zh-CN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12" name="Text Box 14"/>
          <p:cNvSpPr txBox="1">
            <a:spLocks noChangeArrowheads="1"/>
          </p:cNvSpPr>
          <p:nvPr/>
        </p:nvSpPr>
        <p:spPr bwMode="auto">
          <a:xfrm>
            <a:off x="4521820" y="2353072"/>
            <a:ext cx="966788" cy="584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>
                <a:latin typeface="Times New Roman" pitchFamily="18" charset="0"/>
                <a:ea typeface="+mn-ea"/>
                <a:cs typeface="Times New Roman" pitchFamily="18" charset="0"/>
              </a:rPr>
              <a:t>DC</a:t>
            </a:r>
            <a:r>
              <a:rPr lang="en-US" altLang="zh-CN" sz="3200" baseline="-25000">
                <a:latin typeface="Times New Roman" pitchFamily="18" charset="0"/>
                <a:ea typeface="+mn-ea"/>
                <a:cs typeface="Times New Roman" pitchFamily="18" charset="0"/>
              </a:rPr>
              <a:t>i</a:t>
            </a:r>
            <a:endParaRPr lang="en-US" altLang="zh-CN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13" name="Text Box 15"/>
          <p:cNvSpPr txBox="1">
            <a:spLocks noChangeArrowheads="1"/>
          </p:cNvSpPr>
          <p:nvPr/>
        </p:nvSpPr>
        <p:spPr bwMode="auto">
          <a:xfrm>
            <a:off x="2453307" y="4835922"/>
            <a:ext cx="4206651" cy="584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△</a:t>
            </a:r>
            <a:r>
              <a:rPr lang="en-US" altLang="zh-CN" sz="3200" dirty="0" err="1">
                <a:latin typeface="Times New Roman" pitchFamily="18" charset="0"/>
                <a:ea typeface="+mn-ea"/>
                <a:cs typeface="Times New Roman" pitchFamily="18" charset="0"/>
              </a:rPr>
              <a:t>DC</a:t>
            </a:r>
            <a:r>
              <a:rPr lang="en-US" altLang="zh-CN" sz="3200" baseline="-25000" dirty="0" err="1">
                <a:latin typeface="Times New Roman" pitchFamily="18" charset="0"/>
                <a:ea typeface="+mn-ea"/>
                <a:cs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= DC</a:t>
            </a:r>
            <a:r>
              <a:rPr lang="en-US" altLang="zh-CN" sz="3200" baseline="-25000" dirty="0">
                <a:latin typeface="Times New Roman" pitchFamily="18" charset="0"/>
                <a:ea typeface="+mn-ea"/>
                <a:cs typeface="Times New Roman" pitchFamily="18" charset="0"/>
              </a:rPr>
              <a:t>i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-DC</a:t>
            </a:r>
            <a:r>
              <a:rPr lang="en-US" altLang="zh-CN" sz="3200" baseline="-25000" dirty="0">
                <a:latin typeface="Times New Roman" pitchFamily="18" charset="0"/>
                <a:ea typeface="+mn-ea"/>
                <a:cs typeface="Times New Roman" pitchFamily="18" charset="0"/>
              </a:rPr>
              <a:t>i-1</a:t>
            </a:r>
          </a:p>
        </p:txBody>
      </p:sp>
      <p:sp>
        <p:nvSpPr>
          <p:cNvPr id="25614" name="Line 16"/>
          <p:cNvSpPr>
            <a:spLocks noChangeShapeType="1"/>
          </p:cNvSpPr>
          <p:nvPr/>
        </p:nvSpPr>
        <p:spPr bwMode="auto">
          <a:xfrm flipH="1">
            <a:off x="2453308" y="2795985"/>
            <a:ext cx="231775" cy="3159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15" name="Line 17"/>
          <p:cNvSpPr>
            <a:spLocks noChangeShapeType="1"/>
          </p:cNvSpPr>
          <p:nvPr/>
        </p:nvSpPr>
        <p:spPr bwMode="auto">
          <a:xfrm flipH="1">
            <a:off x="4261470" y="2795985"/>
            <a:ext cx="285750" cy="3159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16" name="Line 18"/>
          <p:cNvSpPr>
            <a:spLocks noChangeShapeType="1"/>
          </p:cNvSpPr>
          <p:nvPr/>
        </p:nvSpPr>
        <p:spPr bwMode="auto">
          <a:xfrm>
            <a:off x="5953745" y="3823097"/>
            <a:ext cx="892175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5617" name="Line 19"/>
          <p:cNvSpPr>
            <a:spLocks noChangeShapeType="1"/>
          </p:cNvSpPr>
          <p:nvPr/>
        </p:nvSpPr>
        <p:spPr bwMode="auto">
          <a:xfrm>
            <a:off x="1043608" y="3823097"/>
            <a:ext cx="892175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 sz="32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452320" y="836712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行程编码</a:t>
            </a:r>
          </a:p>
        </p:txBody>
      </p:sp>
      <p:pic>
        <p:nvPicPr>
          <p:cNvPr id="2662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2550715"/>
            <a:ext cx="2220331" cy="217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5332" name="Group 36"/>
          <p:cNvGraphicFramePr>
            <a:graphicFrameLocks noGrp="1"/>
          </p:cNvGraphicFramePr>
          <p:nvPr/>
        </p:nvGraphicFramePr>
        <p:xfrm>
          <a:off x="323528" y="2492896"/>
          <a:ext cx="6153472" cy="2285479"/>
        </p:xfrm>
        <a:graphic>
          <a:graphicData uri="http://schemas.openxmlformats.org/drawingml/2006/table">
            <a:tbl>
              <a:tblPr/>
              <a:tblGrid>
                <a:gridCol w="3816424"/>
                <a:gridCol w="2337048"/>
              </a:tblGrid>
              <a:tr h="8453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符号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符号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RRRRSSSS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的个数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后面的位数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Value_AC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非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AC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827088" y="5013326"/>
            <a:ext cx="8001000" cy="584200"/>
            <a:chOff x="521" y="3749"/>
            <a:chExt cx="5040" cy="368"/>
          </a:xfrm>
        </p:grpSpPr>
        <p:sp>
          <p:nvSpPr>
            <p:cNvPr id="26656" name="Text Box 37"/>
            <p:cNvSpPr txBox="1">
              <a:spLocks noChangeArrowheads="1"/>
            </p:cNvSpPr>
            <p:nvPr/>
          </p:nvSpPr>
          <p:spPr bwMode="auto">
            <a:xfrm>
              <a:off x="521" y="3749"/>
              <a:ext cx="5040" cy="36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dirty="0">
                  <a:latin typeface="Times New Roman" pitchFamily="18" charset="0"/>
                  <a:cs typeface="Times New Roman" pitchFamily="18" charset="0"/>
                </a:rPr>
                <a:t>例</a:t>
              </a:r>
              <a:r>
                <a:rPr lang="en-US" altLang="zh-CN" sz="3200" dirty="0">
                  <a:latin typeface="Times New Roman" pitchFamily="18" charset="0"/>
                  <a:cs typeface="Times New Roman" pitchFamily="18" charset="0"/>
                </a:rPr>
                <a:t>:  ***0003***            </a:t>
              </a:r>
              <a:r>
                <a:rPr lang="en-US" altLang="zh-CN" sz="3200" dirty="0" smtClean="0">
                  <a:latin typeface="Times New Roman" pitchFamily="18" charset="0"/>
                  <a:cs typeface="Times New Roman" pitchFamily="18" charset="0"/>
                </a:rPr>
                <a:t>       ***</a:t>
              </a:r>
              <a:r>
                <a:rPr lang="en-US" altLang="zh-CN" sz="3200" dirty="0">
                  <a:latin typeface="Times New Roman" pitchFamily="18" charset="0"/>
                  <a:cs typeface="Times New Roman" pitchFamily="18" charset="0"/>
                </a:rPr>
                <a:t>323***</a:t>
              </a:r>
            </a:p>
          </p:txBody>
        </p:sp>
        <p:sp>
          <p:nvSpPr>
            <p:cNvPr id="26657" name="Line 38"/>
            <p:cNvSpPr>
              <a:spLocks noChangeShapeType="1"/>
            </p:cNvSpPr>
            <p:nvPr/>
          </p:nvSpPr>
          <p:spPr bwMode="auto">
            <a:xfrm>
              <a:off x="2610" y="3921"/>
              <a:ext cx="72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539552" y="5876925"/>
            <a:ext cx="8153400" cy="838200"/>
            <a:chOff x="576" y="3792"/>
            <a:chExt cx="5136" cy="528"/>
          </a:xfrm>
        </p:grpSpPr>
        <p:grpSp>
          <p:nvGrpSpPr>
            <p:cNvPr id="26645" name="Group 17"/>
            <p:cNvGrpSpPr>
              <a:grpSpLocks/>
            </p:cNvGrpSpPr>
            <p:nvPr/>
          </p:nvGrpSpPr>
          <p:grpSpPr bwMode="auto">
            <a:xfrm>
              <a:off x="576" y="3792"/>
              <a:ext cx="5136" cy="446"/>
              <a:chOff x="240" y="2928"/>
              <a:chExt cx="5136" cy="446"/>
            </a:xfrm>
          </p:grpSpPr>
          <p:sp>
            <p:nvSpPr>
              <p:cNvPr id="26649" name="Text Box 10"/>
              <p:cNvSpPr txBox="1">
                <a:spLocks noChangeArrowheads="1"/>
              </p:cNvSpPr>
              <p:nvPr/>
            </p:nvSpPr>
            <p:spPr bwMode="auto">
              <a:xfrm>
                <a:off x="240" y="2928"/>
                <a:ext cx="5136" cy="446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dirty="0" smtClean="0">
                    <a:latin typeface="Times New Roman" pitchFamily="18" charset="0"/>
                    <a:cs typeface="Times New Roman" pitchFamily="18" charset="0"/>
                  </a:rPr>
                  <a:t>RRRRSSSS  </a:t>
                </a:r>
                <a:r>
                  <a:rPr lang="en-US" altLang="zh-CN" sz="2000" dirty="0" err="1">
                    <a:latin typeface="Times New Roman" pitchFamily="18" charset="0"/>
                    <a:cs typeface="Times New Roman" pitchFamily="18" charset="0"/>
                  </a:rPr>
                  <a:t>Value_AC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itchFamily="18" charset="0"/>
                    <a:cs typeface="Times New Roman" pitchFamily="18" charset="0"/>
                  </a:rPr>
                  <a:t>RRRRSSSS  </a:t>
                </a:r>
                <a:r>
                  <a:rPr lang="en-US" altLang="zh-CN" sz="2000" dirty="0" err="1">
                    <a:latin typeface="Times New Roman" pitchFamily="18" charset="0"/>
                    <a:cs typeface="Times New Roman" pitchFamily="18" charset="0"/>
                  </a:rPr>
                  <a:t>Value_AC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 ……  </a:t>
                </a:r>
                <a:r>
                  <a:rPr lang="en-US" altLang="zh-CN" sz="2000" dirty="0" smtClean="0">
                    <a:latin typeface="Times New Roman" pitchFamily="18" charset="0"/>
                    <a:cs typeface="Times New Roman" pitchFamily="18" charset="0"/>
                  </a:rPr>
                  <a:t>RRRRSSSS </a:t>
                </a:r>
                <a:r>
                  <a:rPr lang="en-US" altLang="zh-CN" sz="2000" dirty="0" err="1">
                    <a:latin typeface="Times New Roman" pitchFamily="18" charset="0"/>
                    <a:cs typeface="Times New Roman" pitchFamily="18" charset="0"/>
                  </a:rPr>
                  <a:t>Value_AC</a:t>
                </a:r>
                <a:endParaRPr lang="en-US" altLang="zh-CN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650" name="Line 11"/>
              <p:cNvSpPr>
                <a:spLocks noChangeShapeType="1"/>
              </p:cNvSpPr>
              <p:nvPr/>
            </p:nvSpPr>
            <p:spPr bwMode="auto">
              <a:xfrm>
                <a:off x="1824" y="292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651" name="Line 12"/>
              <p:cNvSpPr>
                <a:spLocks noChangeShapeType="1"/>
              </p:cNvSpPr>
              <p:nvPr/>
            </p:nvSpPr>
            <p:spPr bwMode="auto">
              <a:xfrm>
                <a:off x="3408" y="292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652" name="Line 13"/>
              <p:cNvSpPr>
                <a:spLocks noChangeShapeType="1"/>
              </p:cNvSpPr>
              <p:nvPr/>
            </p:nvSpPr>
            <p:spPr bwMode="auto">
              <a:xfrm>
                <a:off x="3744" y="292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653" name="Line 14"/>
              <p:cNvSpPr>
                <a:spLocks noChangeShapeType="1"/>
              </p:cNvSpPr>
              <p:nvPr/>
            </p:nvSpPr>
            <p:spPr bwMode="auto">
              <a:xfrm>
                <a:off x="1104" y="292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654" name="Line 15"/>
              <p:cNvSpPr>
                <a:spLocks noChangeShapeType="1"/>
              </p:cNvSpPr>
              <p:nvPr/>
            </p:nvSpPr>
            <p:spPr bwMode="auto">
              <a:xfrm>
                <a:off x="2670" y="292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655" name="Line 16"/>
              <p:cNvSpPr>
                <a:spLocks noChangeShapeType="1"/>
              </p:cNvSpPr>
              <p:nvPr/>
            </p:nvSpPr>
            <p:spPr bwMode="auto">
              <a:xfrm>
                <a:off x="4608" y="2931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6646" name="AutoShape 40"/>
            <p:cNvSpPr>
              <a:spLocks/>
            </p:cNvSpPr>
            <p:nvPr/>
          </p:nvSpPr>
          <p:spPr bwMode="auto">
            <a:xfrm rot="-5400000">
              <a:off x="1262" y="3428"/>
              <a:ext cx="241" cy="1543"/>
            </a:xfrm>
            <a:prstGeom prst="leftBrace">
              <a:avLst>
                <a:gd name="adj1" fmla="val 53354"/>
                <a:gd name="adj2" fmla="val 50000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647" name="AutoShape 41"/>
            <p:cNvSpPr>
              <a:spLocks/>
            </p:cNvSpPr>
            <p:nvPr/>
          </p:nvSpPr>
          <p:spPr bwMode="auto">
            <a:xfrm rot="-5400000">
              <a:off x="2851" y="3428"/>
              <a:ext cx="241" cy="1543"/>
            </a:xfrm>
            <a:prstGeom prst="leftBrace">
              <a:avLst>
                <a:gd name="adj1" fmla="val 53354"/>
                <a:gd name="adj2" fmla="val 50000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648" name="AutoShape 42"/>
            <p:cNvSpPr>
              <a:spLocks/>
            </p:cNvSpPr>
            <p:nvPr/>
          </p:nvSpPr>
          <p:spPr bwMode="auto">
            <a:xfrm rot="-5400000">
              <a:off x="4756" y="3428"/>
              <a:ext cx="241" cy="1543"/>
            </a:xfrm>
            <a:prstGeom prst="leftBrace">
              <a:avLst>
                <a:gd name="adj1" fmla="val 53354"/>
                <a:gd name="adj2" fmla="val 50000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5340" name="Line 44"/>
          <p:cNvSpPr>
            <a:spLocks noChangeShapeType="1"/>
          </p:cNvSpPr>
          <p:nvPr/>
        </p:nvSpPr>
        <p:spPr bwMode="auto">
          <a:xfrm flipH="1">
            <a:off x="3491879" y="5373217"/>
            <a:ext cx="2592287" cy="576063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341" name="Line 45"/>
          <p:cNvSpPr>
            <a:spLocks noChangeShapeType="1"/>
          </p:cNvSpPr>
          <p:nvPr/>
        </p:nvSpPr>
        <p:spPr bwMode="auto">
          <a:xfrm flipH="1">
            <a:off x="3995935" y="5517232"/>
            <a:ext cx="2376263" cy="43204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342" name="Line 46"/>
          <p:cNvSpPr>
            <a:spLocks noChangeShapeType="1"/>
          </p:cNvSpPr>
          <p:nvPr/>
        </p:nvSpPr>
        <p:spPr bwMode="auto">
          <a:xfrm flipH="1">
            <a:off x="5364162" y="5517232"/>
            <a:ext cx="1296069" cy="43271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124744"/>
            <a:ext cx="4320480" cy="130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直接箭头连接符 25"/>
          <p:cNvCxnSpPr/>
          <p:nvPr/>
        </p:nvCxnSpPr>
        <p:spPr>
          <a:xfrm flipV="1">
            <a:off x="7020272" y="1844824"/>
            <a:ext cx="360040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40" grpId="0" animBg="1"/>
      <p:bldP spid="55341" grpId="0" animBg="1"/>
      <p:bldP spid="553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6288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zh-CN" altLang="en-US" dirty="0" smtClean="0">
                <a:latin typeface="Times New Roman" pitchFamily="18" charset="0"/>
                <a:ea typeface="+mj-ea"/>
                <a:cs typeface="Times New Roman" pitchFamily="18" charset="0"/>
              </a:rPr>
              <a:t>熵编码</a:t>
            </a:r>
          </a:p>
          <a:p>
            <a:endParaRPr lang="zh-CN" altLang="en-US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 DC</a:t>
            </a:r>
            <a:r>
              <a:rPr lang="zh-CN" altLang="en-US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的熵编码</a:t>
            </a:r>
          </a:p>
          <a:p>
            <a:pPr lvl="1">
              <a:buFont typeface="Wingdings" pitchFamily="2" charset="2"/>
              <a:buChar char="Ø"/>
            </a:pPr>
            <a:endParaRPr lang="zh-CN" altLang="en-US" sz="3200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zh-CN" altLang="en-US" sz="3200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 AC</a:t>
            </a:r>
            <a:r>
              <a:rPr lang="zh-CN" altLang="en-US" sz="3200" dirty="0" smtClean="0">
                <a:latin typeface="Times New Roman" pitchFamily="18" charset="0"/>
                <a:ea typeface="+mj-ea"/>
                <a:cs typeface="Times New Roman" pitchFamily="18" charset="0"/>
              </a:rPr>
              <a:t>的熵编码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424064" y="2765028"/>
            <a:ext cx="1524000" cy="838200"/>
            <a:chOff x="2640" y="2064"/>
            <a:chExt cx="960" cy="528"/>
          </a:xfrm>
        </p:grpSpPr>
        <p:sp>
          <p:nvSpPr>
            <p:cNvPr id="27660" name="Line 4"/>
            <p:cNvSpPr>
              <a:spLocks noChangeShapeType="1"/>
            </p:cNvSpPr>
            <p:nvPr/>
          </p:nvSpPr>
          <p:spPr bwMode="auto">
            <a:xfrm>
              <a:off x="2640" y="2304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320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27661" name="Line 5"/>
            <p:cNvSpPr>
              <a:spLocks noChangeShapeType="1"/>
            </p:cNvSpPr>
            <p:nvPr/>
          </p:nvSpPr>
          <p:spPr bwMode="auto">
            <a:xfrm>
              <a:off x="3120" y="206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320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27662" name="Line 6"/>
            <p:cNvSpPr>
              <a:spLocks noChangeShapeType="1"/>
            </p:cNvSpPr>
            <p:nvPr/>
          </p:nvSpPr>
          <p:spPr bwMode="auto">
            <a:xfrm>
              <a:off x="3120" y="2064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320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27663" name="Line 7"/>
            <p:cNvSpPr>
              <a:spLocks noChangeShapeType="1"/>
            </p:cNvSpPr>
            <p:nvPr/>
          </p:nvSpPr>
          <p:spPr bwMode="auto">
            <a:xfrm>
              <a:off x="3120" y="2592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320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4871864" y="2492896"/>
            <a:ext cx="427213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步骤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1: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生成中间符号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步骤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2:Huffman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编码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347864" y="4441428"/>
            <a:ext cx="1524000" cy="838200"/>
            <a:chOff x="2640" y="2064"/>
            <a:chExt cx="960" cy="528"/>
          </a:xfrm>
        </p:grpSpPr>
        <p:sp>
          <p:nvSpPr>
            <p:cNvPr id="27656" name="Line 12"/>
            <p:cNvSpPr>
              <a:spLocks noChangeShapeType="1"/>
            </p:cNvSpPr>
            <p:nvPr/>
          </p:nvSpPr>
          <p:spPr bwMode="auto">
            <a:xfrm>
              <a:off x="2640" y="2304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320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27657" name="Line 13"/>
            <p:cNvSpPr>
              <a:spLocks noChangeShapeType="1"/>
            </p:cNvSpPr>
            <p:nvPr/>
          </p:nvSpPr>
          <p:spPr bwMode="auto">
            <a:xfrm>
              <a:off x="3120" y="206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320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27658" name="Line 14"/>
            <p:cNvSpPr>
              <a:spLocks noChangeShapeType="1"/>
            </p:cNvSpPr>
            <p:nvPr/>
          </p:nvSpPr>
          <p:spPr bwMode="auto">
            <a:xfrm>
              <a:off x="3120" y="2064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320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27659" name="Line 15"/>
            <p:cNvSpPr>
              <a:spLocks noChangeShapeType="1"/>
            </p:cNvSpPr>
            <p:nvPr/>
          </p:nvSpPr>
          <p:spPr bwMode="auto">
            <a:xfrm>
              <a:off x="3120" y="2592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320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sp>
        <p:nvSpPr>
          <p:cNvPr id="56336" name="Text Box 16"/>
          <p:cNvSpPr txBox="1">
            <a:spLocks noChangeArrowheads="1"/>
          </p:cNvSpPr>
          <p:nvPr/>
        </p:nvSpPr>
        <p:spPr bwMode="auto">
          <a:xfrm>
            <a:off x="4871864" y="4149080"/>
            <a:ext cx="427213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步骤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1: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生成中间符号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步骤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2:Huffman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编码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124744"/>
            <a:ext cx="4752528" cy="143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0" grpId="0" autoUpdateAnimBg="0"/>
      <p:bldP spid="5633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</a:rPr>
              <a:t>JPEG</a:t>
            </a:r>
            <a:r>
              <a:rPr lang="zh-CN" altLang="en-US" b="1" dirty="0" smtClean="0"/>
              <a:t>静止图像编码标准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>
          <a:xfrm>
            <a:off x="683568" y="1628800"/>
            <a:ext cx="7931224" cy="4525963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</a:t>
            </a:r>
            <a:r>
              <a:rPr lang="zh-CN" altLang="en-US" b="1" dirty="0" smtClean="0">
                <a:solidFill>
                  <a:srgbClr val="0000FF"/>
                </a:solidFill>
              </a:rPr>
              <a:t>算法概要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solidFill>
                  <a:srgbClr val="0000FF"/>
                </a:solidFill>
              </a:rPr>
              <a:t>是什么？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CN" dirty="0" smtClean="0"/>
              <a:t>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dirty="0" smtClean="0"/>
              <a:t>的算法框图</a:t>
            </a:r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具体计算步骤</a:t>
            </a:r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压缩与编码举例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980728"/>
            <a:ext cx="4752528" cy="143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p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DC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的熵编码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步骤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1: 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生成中间符号</a:t>
            </a:r>
          </a:p>
        </p:txBody>
      </p:sp>
      <p:graphicFrame>
        <p:nvGraphicFramePr>
          <p:cNvPr id="58385" name="Group 17"/>
          <p:cNvGraphicFramePr>
            <a:graphicFrameLocks noGrp="1"/>
          </p:cNvGraphicFramePr>
          <p:nvPr/>
        </p:nvGraphicFramePr>
        <p:xfrm>
          <a:off x="2123728" y="2780928"/>
          <a:ext cx="5257800" cy="1850136"/>
        </p:xfrm>
        <a:graphic>
          <a:graphicData uri="http://schemas.openxmlformats.org/drawingml/2006/table">
            <a:tbl>
              <a:tblPr/>
              <a:tblGrid>
                <a:gridCol w="2708275"/>
                <a:gridCol w="2549525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符号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符号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SSSS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后面的位数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zh-CN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△</a:t>
                      </a:r>
                      <a:r>
                        <a:rPr kumimoji="0" lang="en-US" altLang="zh-CN" sz="3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DC</a:t>
                      </a:r>
                      <a:r>
                        <a:rPr kumimoji="0" lang="en-US" altLang="zh-CN" sz="32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i</a:t>
                      </a:r>
                      <a:endParaRPr kumimoji="0" lang="en-US" altLang="zh-CN" sz="32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DC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的差分值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49530" y="4973811"/>
            <a:ext cx="8915400" cy="584200"/>
            <a:chOff x="604" y="3360"/>
            <a:chExt cx="5040" cy="368"/>
          </a:xfrm>
        </p:grpSpPr>
        <p:sp>
          <p:nvSpPr>
            <p:cNvPr id="28691" name="Text Box 19"/>
            <p:cNvSpPr txBox="1">
              <a:spLocks noChangeArrowheads="1"/>
            </p:cNvSpPr>
            <p:nvPr/>
          </p:nvSpPr>
          <p:spPr bwMode="auto">
            <a:xfrm>
              <a:off x="604" y="3360"/>
              <a:ext cx="504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例</a:t>
              </a:r>
              <a:r>
                <a:rPr lang="en-US" altLang="zh-CN" sz="320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: 150,5</a:t>
              </a: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,-6,3,-8          </a:t>
              </a:r>
              <a:r>
                <a:rPr lang="en-US" altLang="zh-CN" sz="320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(</a:t>
              </a: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8,150),(3,5),(3,-6),(2,3),(4,-8)</a:t>
              </a:r>
            </a:p>
          </p:txBody>
        </p:sp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306" y="3521"/>
              <a:ext cx="488" cy="0"/>
            </a:xfrm>
            <a:prstGeom prst="line">
              <a:avLst/>
            </a:prstGeom>
            <a:noFill/>
            <a:ln w="57150">
              <a:noFill/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n>
                  <a:solidFill>
                    <a:schemeClr val="tx1"/>
                  </a:solidFill>
                </a:ln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58390" name="Line 22"/>
          <p:cNvSpPr>
            <a:spLocks noChangeShapeType="1"/>
          </p:cNvSpPr>
          <p:nvPr/>
        </p:nvSpPr>
        <p:spPr bwMode="auto">
          <a:xfrm flipH="1" flipV="1">
            <a:off x="4211960" y="4581128"/>
            <a:ext cx="1074420" cy="490946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 flipH="1" flipV="1">
            <a:off x="5580112" y="4437112"/>
            <a:ext cx="134896" cy="706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0" name="Text Box 24"/>
          <p:cNvSpPr txBox="1">
            <a:spLocks noChangeArrowheads="1"/>
          </p:cNvSpPr>
          <p:nvPr/>
        </p:nvSpPr>
        <p:spPr bwMode="auto">
          <a:xfrm>
            <a:off x="1187624" y="5666814"/>
            <a:ext cx="748823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负数反码输出，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第一位为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。若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第一位为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，则为正数。最后的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不用编码。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452320" y="836712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994094" y="5357826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90" grpId="0" animBg="1"/>
      <p:bldP spid="5839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29699" name="Rectangle 2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Wingdings" pitchFamily="2" charset="2"/>
              <a:buChar char="p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的熵编码</a:t>
            </a:r>
          </a:p>
          <a:p>
            <a:pPr marL="990600" lvl="1" indent="-533400">
              <a:buFont typeface="Wingdings" pitchFamily="2" charset="2"/>
              <a:buNone/>
            </a:pP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步骤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2: Huffman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编码</a:t>
            </a:r>
          </a:p>
        </p:txBody>
      </p:sp>
      <p:graphicFrame>
        <p:nvGraphicFramePr>
          <p:cNvPr id="59415" name="Group 23"/>
          <p:cNvGraphicFramePr>
            <a:graphicFrameLocks noGrp="1"/>
          </p:cNvGraphicFramePr>
          <p:nvPr/>
        </p:nvGraphicFramePr>
        <p:xfrm>
          <a:off x="2123728" y="2924944"/>
          <a:ext cx="5257800" cy="1850136"/>
        </p:xfrm>
        <a:graphic>
          <a:graphicData uri="http://schemas.openxmlformats.org/drawingml/2006/table">
            <a:tbl>
              <a:tblPr/>
              <a:tblGrid>
                <a:gridCol w="2708275"/>
                <a:gridCol w="2549525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符号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符号</a:t>
                      </a:r>
                      <a:r>
                        <a:rPr kumimoji="0" lang="en-US" altLang="zh-CN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SSSS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后面的位数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zh-CN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△</a:t>
                      </a:r>
                      <a:r>
                        <a:rPr kumimoji="0" lang="en-US" altLang="zh-CN" sz="3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DC</a:t>
                      </a:r>
                      <a:r>
                        <a:rPr kumimoji="0" lang="en-US" altLang="zh-CN" sz="32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i</a:t>
                      </a:r>
                      <a:endParaRPr kumimoji="0" lang="en-US" altLang="zh-CN" sz="32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DC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的差分值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4932040" y="5085184"/>
            <a:ext cx="3359224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Huffman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编码表</a:t>
            </a:r>
          </a:p>
        </p:txBody>
      </p:sp>
      <p:sp>
        <p:nvSpPr>
          <p:cNvPr id="59427" name="Line 35"/>
          <p:cNvSpPr>
            <a:spLocks noChangeShapeType="1"/>
          </p:cNvSpPr>
          <p:nvPr/>
        </p:nvSpPr>
        <p:spPr bwMode="auto">
          <a:xfrm flipH="1" flipV="1">
            <a:off x="3707904" y="4797152"/>
            <a:ext cx="1143000" cy="457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899592" y="5733256"/>
            <a:ext cx="5950024" cy="584558"/>
            <a:chOff x="960" y="3840"/>
            <a:chExt cx="2928" cy="573"/>
          </a:xfrm>
        </p:grpSpPr>
        <p:sp>
          <p:nvSpPr>
            <p:cNvPr id="29714" name="Text Box 37"/>
            <p:cNvSpPr txBox="1">
              <a:spLocks noChangeArrowheads="1"/>
            </p:cNvSpPr>
            <p:nvPr/>
          </p:nvSpPr>
          <p:spPr bwMode="auto">
            <a:xfrm>
              <a:off x="960" y="3840"/>
              <a:ext cx="2928" cy="57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例</a:t>
              </a: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:  (3,5)   </a:t>
              </a:r>
              <a:r>
                <a:rPr lang="en-US" altLang="zh-CN" sz="320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             100 </a:t>
              </a: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101</a:t>
              </a:r>
            </a:p>
          </p:txBody>
        </p:sp>
        <p:sp>
          <p:nvSpPr>
            <p:cNvPr id="29715" name="Line 38"/>
            <p:cNvSpPr>
              <a:spLocks noChangeShapeType="1"/>
            </p:cNvSpPr>
            <p:nvPr/>
          </p:nvSpPr>
          <p:spPr bwMode="auto">
            <a:xfrm>
              <a:off x="1818" y="4172"/>
              <a:ext cx="61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26" grpId="0" animBg="1" autoUpdateAnimBg="0"/>
      <p:bldP spid="594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72" y="-14290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214414" y="857208"/>
            <a:ext cx="7488832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亮度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差值码表        色度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差值码表</a:t>
            </a:r>
          </a:p>
        </p:txBody>
      </p:sp>
      <p:graphicFrame>
        <p:nvGraphicFramePr>
          <p:cNvPr id="60543" name="Group 127"/>
          <p:cNvGraphicFramePr>
            <a:graphicFrameLocks noGrp="1"/>
          </p:cNvGraphicFramePr>
          <p:nvPr/>
        </p:nvGraphicFramePr>
        <p:xfrm>
          <a:off x="785786" y="1563980"/>
          <a:ext cx="3857652" cy="5151120"/>
        </p:xfrm>
        <a:graphic>
          <a:graphicData uri="http://schemas.openxmlformats.org/drawingml/2006/table">
            <a:tbl>
              <a:tblPr/>
              <a:tblGrid>
                <a:gridCol w="1978283"/>
                <a:gridCol w="1879369"/>
              </a:tblGrid>
              <a:tr h="345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符号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(SSSS)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码字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6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546" name="Group 130"/>
          <p:cNvGraphicFramePr>
            <a:graphicFrameLocks noGrp="1"/>
          </p:cNvGraphicFramePr>
          <p:nvPr/>
        </p:nvGraphicFramePr>
        <p:xfrm>
          <a:off x="5000628" y="1563980"/>
          <a:ext cx="3476652" cy="5151120"/>
        </p:xfrm>
        <a:graphic>
          <a:graphicData uri="http://schemas.openxmlformats.org/drawingml/2006/table">
            <a:tbl>
              <a:tblPr/>
              <a:tblGrid>
                <a:gridCol w="1782898"/>
                <a:gridCol w="1693754"/>
              </a:tblGrid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符号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(SSSS)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码字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4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11111111110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836712"/>
            <a:ext cx="4752528" cy="143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p"/>
            </a:pP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的熵编码</a:t>
            </a:r>
          </a:p>
          <a:p>
            <a:pPr lvl="1">
              <a:buFont typeface="Wingdings" pitchFamily="2" charset="2"/>
              <a:buNone/>
            </a:pP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步骤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1: 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生成中间符号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4527" name="Group 15"/>
          <p:cNvGraphicFramePr>
            <a:graphicFrameLocks noGrp="1"/>
          </p:cNvGraphicFramePr>
          <p:nvPr/>
        </p:nvGraphicFramePr>
        <p:xfrm>
          <a:off x="899592" y="2636912"/>
          <a:ext cx="7488832" cy="1850136"/>
        </p:xfrm>
        <a:graphic>
          <a:graphicData uri="http://schemas.openxmlformats.org/drawingml/2006/table">
            <a:tbl>
              <a:tblPr/>
              <a:tblGrid>
                <a:gridCol w="3857471"/>
                <a:gridCol w="3631361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符号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符号</a:t>
                      </a:r>
                      <a:r>
                        <a:rPr kumimoji="0" lang="en-US" altLang="zh-CN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RRRRSSSS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的个数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后面的位数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Value_AC</a:t>
                      </a: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非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的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85720" y="5929330"/>
            <a:ext cx="8858280" cy="523876"/>
            <a:chOff x="576" y="3744"/>
            <a:chExt cx="5040" cy="330"/>
          </a:xfrm>
        </p:grpSpPr>
        <p:sp>
          <p:nvSpPr>
            <p:cNvPr id="31764" name="Text Box 17"/>
            <p:cNvSpPr txBox="1">
              <a:spLocks noChangeArrowheads="1"/>
            </p:cNvSpPr>
            <p:nvPr/>
          </p:nvSpPr>
          <p:spPr bwMode="auto">
            <a:xfrm>
              <a:off x="576" y="3744"/>
              <a:ext cx="504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Times New Roman" pitchFamily="18" charset="0"/>
                  <a:ea typeface="+mn-ea"/>
                  <a:cs typeface="Times New Roman" pitchFamily="18" charset="0"/>
                </a:rPr>
                <a:t>例</a:t>
              </a:r>
              <a:r>
                <a:rPr lang="en-US" altLang="zh-CN" sz="2800" dirty="0">
                  <a:latin typeface="Times New Roman" pitchFamily="18" charset="0"/>
                  <a:ea typeface="+mn-ea"/>
                  <a:cs typeface="Times New Roman" pitchFamily="18" charset="0"/>
                </a:rPr>
                <a:t>:  ***0003</a:t>
              </a:r>
              <a:r>
                <a:rPr lang="en-US" altLang="zh-CN" sz="280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***               ***</a:t>
              </a:r>
              <a:r>
                <a:rPr lang="en-US" altLang="zh-CN" sz="2800" dirty="0">
                  <a:latin typeface="Times New Roman" pitchFamily="18" charset="0"/>
                  <a:ea typeface="+mn-ea"/>
                  <a:cs typeface="Times New Roman" pitchFamily="18" charset="0"/>
                </a:rPr>
                <a:t>323</a:t>
              </a:r>
              <a:r>
                <a:rPr lang="en-US" altLang="zh-CN" sz="280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***              ***(</a:t>
              </a:r>
              <a:r>
                <a:rPr lang="en-US" altLang="zh-CN" sz="2800" dirty="0">
                  <a:latin typeface="Times New Roman" pitchFamily="18" charset="0"/>
                  <a:ea typeface="+mn-ea"/>
                  <a:cs typeface="Times New Roman" pitchFamily="18" charset="0"/>
                </a:rPr>
                <a:t>3/2,3)***</a:t>
              </a:r>
            </a:p>
          </p:txBody>
        </p:sp>
        <p:sp>
          <p:nvSpPr>
            <p:cNvPr id="31765" name="Line 18"/>
            <p:cNvSpPr>
              <a:spLocks noChangeShapeType="1"/>
            </p:cNvSpPr>
            <p:nvPr/>
          </p:nvSpPr>
          <p:spPr bwMode="auto">
            <a:xfrm>
              <a:off x="2073" y="3879"/>
              <a:ext cx="576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766" name="Line 19"/>
            <p:cNvSpPr>
              <a:spLocks noChangeShapeType="1"/>
            </p:cNvSpPr>
            <p:nvPr/>
          </p:nvSpPr>
          <p:spPr bwMode="auto">
            <a:xfrm>
              <a:off x="3706" y="3866"/>
              <a:ext cx="576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1760" name="Text Box 21"/>
          <p:cNvSpPr txBox="1">
            <a:spLocks noChangeArrowheads="1"/>
          </p:cNvSpPr>
          <p:nvPr/>
        </p:nvSpPr>
        <p:spPr bwMode="auto">
          <a:xfrm>
            <a:off x="899592" y="4869160"/>
            <a:ext cx="77068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中间符号为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: (RRRR/</a:t>
            </a:r>
            <a:r>
              <a:rPr lang="en-US" altLang="zh-CN" sz="3200" dirty="0" err="1">
                <a:latin typeface="Times New Roman" pitchFamily="18" charset="0"/>
                <a:ea typeface="+mn-ea"/>
                <a:cs typeface="Times New Roman" pitchFamily="18" charset="0"/>
              </a:rPr>
              <a:t>SSSS,Value_AC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64535" name="Line 23"/>
          <p:cNvSpPr>
            <a:spLocks noChangeShapeType="1"/>
          </p:cNvSpPr>
          <p:nvPr/>
        </p:nvSpPr>
        <p:spPr bwMode="auto">
          <a:xfrm flipH="1" flipV="1">
            <a:off x="4139952" y="5517232"/>
            <a:ext cx="3361006" cy="554974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36" name="Line 24"/>
          <p:cNvSpPr>
            <a:spLocks noChangeShapeType="1"/>
          </p:cNvSpPr>
          <p:nvPr/>
        </p:nvSpPr>
        <p:spPr bwMode="auto">
          <a:xfrm flipH="1" flipV="1">
            <a:off x="5364088" y="5517232"/>
            <a:ext cx="2422622" cy="554974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37" name="Line 25"/>
          <p:cNvSpPr>
            <a:spLocks noChangeShapeType="1"/>
          </p:cNvSpPr>
          <p:nvPr/>
        </p:nvSpPr>
        <p:spPr bwMode="auto">
          <a:xfrm flipH="1" flipV="1">
            <a:off x="6516214" y="5517232"/>
            <a:ext cx="1627686" cy="554974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164288" y="1700808"/>
            <a:ext cx="792088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35" grpId="0" animBg="1"/>
      <p:bldP spid="64536" grpId="0" animBg="1"/>
      <p:bldP spid="645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具体步骤（</a:t>
            </a:r>
            <a:r>
              <a:rPr lang="en-US" altLang="zh-CN" b="1" dirty="0" smtClean="0"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p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AC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的熵编码</a:t>
            </a:r>
          </a:p>
          <a:p>
            <a:pPr lvl="1">
              <a:buFont typeface="Wingdings" pitchFamily="2" charset="2"/>
              <a:buNone/>
            </a:pP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步骤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2: Huffman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编码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714404" y="4941166"/>
            <a:ext cx="8001000" cy="584200"/>
            <a:chOff x="720" y="3312"/>
            <a:chExt cx="5040" cy="368"/>
          </a:xfrm>
        </p:grpSpPr>
        <p:sp>
          <p:nvSpPr>
            <p:cNvPr id="32776" name="Text Box 18"/>
            <p:cNvSpPr txBox="1">
              <a:spLocks noChangeArrowheads="1"/>
            </p:cNvSpPr>
            <p:nvPr/>
          </p:nvSpPr>
          <p:spPr bwMode="auto">
            <a:xfrm>
              <a:off x="720" y="3312"/>
              <a:ext cx="5040" cy="36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例</a:t>
              </a:r>
              <a:r>
                <a:rPr lang="en-US" altLang="zh-CN" sz="320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:***(</a:t>
              </a: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3/2,3</a:t>
              </a:r>
              <a:r>
                <a:rPr lang="en-US" altLang="zh-CN" sz="320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)***       ***</a:t>
              </a:r>
              <a:r>
                <a:rPr lang="en-US" altLang="zh-CN" sz="3200" dirty="0">
                  <a:solidFill>
                    <a:srgbClr val="0000FF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111110111</a:t>
              </a:r>
              <a:r>
                <a:rPr lang="en-US" altLang="zh-CN" sz="3200" dirty="0">
                  <a:latin typeface="Times New Roman" pitchFamily="18" charset="0"/>
                  <a:ea typeface="+mn-ea"/>
                  <a:cs typeface="Times New Roman" pitchFamily="18" charset="0"/>
                </a:rPr>
                <a:t> 11***</a:t>
              </a:r>
            </a:p>
          </p:txBody>
        </p:sp>
        <p:sp>
          <p:nvSpPr>
            <p:cNvPr id="32777" name="Line 19"/>
            <p:cNvSpPr>
              <a:spLocks noChangeShapeType="1"/>
            </p:cNvSpPr>
            <p:nvPr/>
          </p:nvSpPr>
          <p:spPr bwMode="auto">
            <a:xfrm>
              <a:off x="2607" y="3484"/>
              <a:ext cx="318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2773" name="Text Box 21"/>
          <p:cNvSpPr txBox="1">
            <a:spLocks noChangeArrowheads="1"/>
          </p:cNvSpPr>
          <p:nvPr/>
        </p:nvSpPr>
        <p:spPr bwMode="auto">
          <a:xfrm>
            <a:off x="1043608" y="2924944"/>
            <a:ext cx="73216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中间符号为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: (RRRR/</a:t>
            </a:r>
            <a:r>
              <a:rPr lang="en-US" altLang="zh-CN" sz="3200" dirty="0" err="1">
                <a:latin typeface="Times New Roman" pitchFamily="18" charset="0"/>
                <a:ea typeface="+mn-ea"/>
                <a:cs typeface="Times New Roman" pitchFamily="18" charset="0"/>
              </a:rPr>
              <a:t>SSSS,Value_AC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65559" name="Text Box 23"/>
          <p:cNvSpPr txBox="1">
            <a:spLocks noChangeArrowheads="1"/>
          </p:cNvSpPr>
          <p:nvPr/>
        </p:nvSpPr>
        <p:spPr bwMode="auto">
          <a:xfrm>
            <a:off x="5076056" y="4149080"/>
            <a:ext cx="30243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Huffman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编码表</a:t>
            </a:r>
          </a:p>
        </p:txBody>
      </p:sp>
      <p:sp>
        <p:nvSpPr>
          <p:cNvPr id="65560" name="Line 24"/>
          <p:cNvSpPr>
            <a:spLocks noChangeShapeType="1"/>
          </p:cNvSpPr>
          <p:nvPr/>
        </p:nvSpPr>
        <p:spPr bwMode="auto">
          <a:xfrm flipH="1" flipV="1">
            <a:off x="4644008" y="3501008"/>
            <a:ext cx="1080120" cy="576064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9" grpId="0"/>
      <p:bldP spid="655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8229600" cy="857232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具体步骤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dirty="0" smtClean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642918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亮度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码表                 色差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AC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码表</a:t>
            </a:r>
          </a:p>
        </p:txBody>
      </p:sp>
      <p:graphicFrame>
        <p:nvGraphicFramePr>
          <p:cNvPr id="57467" name="Group 123"/>
          <p:cNvGraphicFramePr>
            <a:graphicFrameLocks noGrp="1"/>
          </p:cNvGraphicFramePr>
          <p:nvPr/>
        </p:nvGraphicFramePr>
        <p:xfrm>
          <a:off x="142876" y="1239226"/>
          <a:ext cx="4376446" cy="5547360"/>
        </p:xfrm>
        <a:graphic>
          <a:graphicData uri="http://schemas.openxmlformats.org/drawingml/2006/table">
            <a:tbl>
              <a:tblPr/>
              <a:tblGrid>
                <a:gridCol w="2243580"/>
                <a:gridCol w="2132866"/>
              </a:tblGrid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符号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(RRRR/SSSS)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码字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0/0(EOB)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0/1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1/1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1/2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2/1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3/2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111110111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F/0(ZRL)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11111111001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9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F/F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1111111111111110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7471" name="Group 127"/>
          <p:cNvGraphicFramePr>
            <a:graphicFrameLocks noGrp="1"/>
          </p:cNvGraphicFramePr>
          <p:nvPr/>
        </p:nvGraphicFramePr>
        <p:xfrm>
          <a:off x="4572032" y="1239226"/>
          <a:ext cx="4500562" cy="5547360"/>
        </p:xfrm>
        <a:graphic>
          <a:graphicData uri="http://schemas.openxmlformats.org/drawingml/2006/table">
            <a:tbl>
              <a:tblPr/>
              <a:tblGrid>
                <a:gridCol w="2307208"/>
                <a:gridCol w="2193354"/>
              </a:tblGrid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符号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(RRRR/SSSS)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码字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0/0(EOB)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0/1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0/2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0/A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111111110100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1/1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2/1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E/A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1111111111110101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F/0(ZRL)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1111111010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8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F/F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1111111111111110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2576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</a:rPr>
              <a:t>JPEG</a:t>
            </a:r>
            <a:r>
              <a:rPr lang="zh-CN" altLang="en-US" b="1" dirty="0" smtClean="0"/>
              <a:t>具体步骤</a:t>
            </a:r>
            <a:endParaRPr lang="zh-CN" altLang="en-US" b="1" dirty="0" smtClean="0"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85" y="1124744"/>
            <a:ext cx="8950611" cy="564105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</a:rPr>
              <a:t>JPEG</a:t>
            </a:r>
            <a:r>
              <a:rPr lang="zh-CN" altLang="en-US" b="1" dirty="0" smtClean="0"/>
              <a:t>静止图像编码标准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>
          <a:xfrm>
            <a:off x="683568" y="1628800"/>
            <a:ext cx="7931224" cy="4525963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算法概要</a:t>
            </a:r>
            <a:endParaRPr lang="en-US" altLang="zh-CN" dirty="0" smtClean="0"/>
          </a:p>
          <a:p>
            <a:pPr lvl="1">
              <a:buFont typeface="Wingdings" pitchFamily="2" charset="2"/>
              <a:buChar char="n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JPEG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是什么？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JPEG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的算法框图</a:t>
            </a:r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具体计算步骤</a:t>
            </a:r>
          </a:p>
          <a:p>
            <a:pPr>
              <a:buFont typeface="Wingdings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</a:rPr>
              <a:t>  压缩与编码举例</a:t>
            </a: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293096"/>
            <a:ext cx="7468741" cy="225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压缩与编码举例</a:t>
            </a:r>
          </a:p>
        </p:txBody>
      </p:sp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395536" y="1052736"/>
            <a:ext cx="8424936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假设有一个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8×8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亮度图像块，在它之前的一个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8×8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图像块计算得到的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DC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系数值为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20 </a:t>
            </a:r>
            <a:endParaRPr lang="en-US" altLang="zh-CN" sz="3200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altLang="zh-CN" sz="2400" dirty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在计算正向离散余弦变换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(FDCT)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之前对源图像中的每个样本数据减去了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128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，在逆向离散余弦变换之后对重构图像中的每个样本数据加了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128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Ø"/>
            </a:pPr>
            <a:endParaRPr lang="zh-CN" altLang="en-US" sz="2400" dirty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经过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Z</a:t>
            </a:r>
            <a:r>
              <a:rPr lang="zh-CN" altLang="en-US" sz="3200" dirty="0">
                <a:latin typeface="Times New Roman" pitchFamily="18" charset="0"/>
                <a:ea typeface="+mj-ea"/>
                <a:cs typeface="Times New Roman" pitchFamily="18" charset="0"/>
              </a:rPr>
              <a:t>字形排列后的系数为</a:t>
            </a:r>
            <a:r>
              <a:rPr lang="en-US" altLang="zh-CN" sz="3200" dirty="0">
                <a:latin typeface="Times New Roman" pitchFamily="18" charset="0"/>
                <a:ea typeface="+mj-ea"/>
                <a:cs typeface="Times New Roman" pitchFamily="18" charset="0"/>
              </a:rPr>
              <a:t>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15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-2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-1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-1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-1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-1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……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</a:p>
        </p:txBody>
      </p:sp>
      <p:graphicFrame>
        <p:nvGraphicFramePr>
          <p:cNvPr id="69643" name="Object 11"/>
          <p:cNvGraphicFramePr>
            <a:graphicFrameLocks noChangeAspect="1"/>
          </p:cNvGraphicFramePr>
          <p:nvPr/>
        </p:nvGraphicFramePr>
        <p:xfrm>
          <a:off x="215008" y="5157192"/>
          <a:ext cx="8749480" cy="825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图片" r:id="rId3" imgW="4919562" imgH="494444" progId="Word.Picture.8">
                  <p:embed/>
                </p:oleObj>
              </mc:Choice>
              <mc:Fallback>
                <p:oleObj name="图片" r:id="rId3" imgW="4919562" imgH="494444" progId="Word.Picture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008" y="5157192"/>
                        <a:ext cx="8749480" cy="825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14"/>
          <p:cNvSpPr txBox="1">
            <a:spLocks noChangeArrowheads="1"/>
          </p:cNvSpPr>
          <p:nvPr/>
        </p:nvSpPr>
        <p:spPr bwMode="auto">
          <a:xfrm>
            <a:off x="899592" y="5877272"/>
            <a:ext cx="78475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负数反码输出，</a:t>
            </a:r>
            <a:r>
              <a:rPr lang="zh-CN" altLang="en-US" sz="2800" dirty="0" smtClean="0">
                <a:latin typeface="Times New Roman" pitchFamily="18" charset="0"/>
                <a:ea typeface="+mj-ea"/>
                <a:cs typeface="Times New Roman" pitchFamily="18" charset="0"/>
              </a:rPr>
              <a:t>第一位为</a:t>
            </a:r>
            <a:r>
              <a:rPr lang="en-US" altLang="zh-CN" sz="2800" dirty="0" smtClean="0">
                <a:latin typeface="Times New Roman" pitchFamily="18" charset="0"/>
                <a:ea typeface="+mj-ea"/>
                <a:cs typeface="Times New Roman" pitchFamily="18" charset="0"/>
              </a:rPr>
              <a:t>0</a:t>
            </a:r>
            <a:r>
              <a:rPr lang="zh-CN" altLang="en-US" sz="2800" dirty="0" smtClean="0">
                <a:latin typeface="Times New Roman" pitchFamily="18" charset="0"/>
                <a:ea typeface="+mj-ea"/>
                <a:cs typeface="Times New Roman" pitchFamily="18" charset="0"/>
              </a:rPr>
              <a:t>。若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第一位为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1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，则为正数。最后的</a:t>
            </a:r>
            <a:r>
              <a:rPr lang="en-US" altLang="zh-CN" sz="2800" dirty="0">
                <a:latin typeface="Times New Roman" pitchFamily="18" charset="0"/>
                <a:ea typeface="+mj-ea"/>
                <a:cs typeface="Times New Roman" pitchFamily="18" charset="0"/>
              </a:rPr>
              <a:t>0</a:t>
            </a:r>
            <a:r>
              <a:rPr lang="zh-CN" altLang="en-US" sz="2800" dirty="0">
                <a:latin typeface="Times New Roman" pitchFamily="18" charset="0"/>
                <a:ea typeface="+mj-ea"/>
                <a:cs typeface="Times New Roman" pitchFamily="18" charset="0"/>
              </a:rPr>
              <a:t>不用编码。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 smtClean="0"/>
              <a:t>压缩与编码举例</a:t>
            </a:r>
            <a:endParaRPr lang="en-US" altLang="zh-CN" b="1" dirty="0" smtClean="0">
              <a:latin typeface="Times New Roman" pitchFamily="18" charset="0"/>
            </a:endParaRP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0" y="1196752"/>
          <a:ext cx="9144000" cy="5373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Visio" r:id="rId3" imgW="10283647" imgH="5123383" progId="Visio.Drawing.11">
                  <p:embed/>
                </p:oleObj>
              </mc:Choice>
              <mc:Fallback>
                <p:oleObj name="Visio" r:id="rId3" imgW="10283647" imgH="512338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96752"/>
                        <a:ext cx="9144000" cy="537321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0"/>
            <a:ext cx="7772400" cy="836613"/>
          </a:xfrm>
        </p:spPr>
        <p:txBody>
          <a:bodyPr/>
          <a:lstStyle/>
          <a:p>
            <a:r>
              <a:rPr lang="zh-CN" altLang="en-US" b="1" dirty="0" smtClean="0"/>
              <a:t>压缩与编码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908050"/>
            <a:ext cx="8577262" cy="562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5076825" y="5373688"/>
            <a:ext cx="142875" cy="144462"/>
          </a:xfrm>
          <a:prstGeom prst="rect">
            <a:avLst/>
          </a:prstGeom>
          <a:solidFill>
            <a:srgbClr val="FF33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98" name="Picture 2" descr="berry_thorn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60099" name="Text Box 3"/>
          <p:cNvSpPr txBox="1">
            <a:spLocks noChangeArrowheads="1"/>
          </p:cNvSpPr>
          <p:nvPr/>
        </p:nvSpPr>
        <p:spPr bwMode="auto">
          <a:xfrm>
            <a:off x="0" y="2285992"/>
            <a:ext cx="9144000" cy="1555750"/>
          </a:xfrm>
          <a:prstGeom prst="rect">
            <a:avLst/>
          </a:prstGeom>
          <a:solidFill>
            <a:srgbClr val="00CCFF">
              <a:alpha val="50000"/>
            </a:srgb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Times New Roman" pitchFamily="18" charset="0"/>
              </a:rPr>
              <a:t>实   例</a:t>
            </a:r>
            <a:endParaRPr lang="zh-CN" altLang="en-US" sz="9600" b="1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67" y="1"/>
            <a:ext cx="9143493" cy="68580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1036149" y="4786322"/>
            <a:ext cx="2282997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BMP</a:t>
            </a:r>
            <a:r>
              <a:rPr kumimoji="1" lang="zh-CN" altLang="en-US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66616</a:t>
            </a:r>
            <a:r>
              <a:rPr kumimoji="1" lang="zh-CN" altLang="en-US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字节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830149" y="4786322"/>
            <a:ext cx="2350323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JPEG</a:t>
            </a:r>
            <a:r>
              <a:rPr kumimoji="1" lang="zh-CN" altLang="en-US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18837</a:t>
            </a:r>
            <a:r>
              <a:rPr kumimoji="1" lang="zh-CN" altLang="en-US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字节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6674949" y="4794259"/>
            <a:ext cx="1826141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压缩比：</a:t>
            </a:r>
          </a:p>
          <a:p>
            <a:r>
              <a:rPr kumimoji="1" lang="en-US" altLang="zh-CN" sz="3200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3.536</a:t>
            </a:r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928670"/>
            <a:ext cx="3333750" cy="3095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882650" y="4714884"/>
            <a:ext cx="2282997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BMP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65816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字节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676650" y="4714884"/>
            <a:ext cx="2350323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31587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字节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6521450" y="4722821"/>
            <a:ext cx="1826141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压缩比：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2.084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68" y="1071546"/>
            <a:ext cx="3333750" cy="3095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882650" y="4714884"/>
            <a:ext cx="2282997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BMP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65816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字节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3676650" y="4714884"/>
            <a:ext cx="2350323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22033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字节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6521450" y="4722821"/>
            <a:ext cx="1826141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压缩比：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2.987</a:t>
            </a:r>
          </a:p>
        </p:txBody>
      </p: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92" y="1071546"/>
            <a:ext cx="3333750" cy="3095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3850" y="-242888"/>
            <a:ext cx="9753600" cy="731520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000100" y="4786322"/>
            <a:ext cx="2282997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BMP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65816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字节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3794100" y="4786322"/>
            <a:ext cx="2350323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17238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字节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6638900" y="4794259"/>
            <a:ext cx="1826141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压缩比：</a:t>
            </a:r>
          </a:p>
          <a:p>
            <a:r>
              <a:rPr kumimoji="1" lang="en-US" altLang="zh-CN" sz="3200" dirty="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3.818</a:t>
            </a:r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66" y="1143000"/>
            <a:ext cx="3333750" cy="3095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107587" y="4429132"/>
            <a:ext cx="2282997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BMP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65816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字节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3901587" y="4429132"/>
            <a:ext cx="2350323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文件：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10421</a:t>
            </a:r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字节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6746387" y="4437069"/>
            <a:ext cx="1826141" cy="107721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压缩比：</a:t>
            </a:r>
          </a:p>
          <a:p>
            <a:r>
              <a:rPr kumimoji="1" lang="en-US" altLang="zh-CN" sz="3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6.316</a:t>
            </a:r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66" y="1119193"/>
            <a:ext cx="3333750" cy="3095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en-US" altLang="zh-CN" sz="7200" dirty="0" smtClean="0">
                <a:latin typeface="Times New Roman" pitchFamily="18" charset="0"/>
                <a:ea typeface="+mn-ea"/>
                <a:cs typeface="Times New Roman" pitchFamily="18" charset="0"/>
              </a:rPr>
              <a:t>Question</a:t>
            </a:r>
            <a:r>
              <a:rPr lang="zh-CN" altLang="en-US" sz="7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1628800"/>
            <a:ext cx="66960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+mn-ea"/>
                <a:ea typeface="+mn-ea"/>
              </a:rPr>
              <a:t>为什么使用</a:t>
            </a:r>
            <a:r>
              <a:rPr lang="en-US" altLang="zh-CN" sz="4400" b="1" dirty="0" smtClean="0">
                <a:latin typeface="+mn-ea"/>
                <a:ea typeface="+mn-ea"/>
              </a:rPr>
              <a:t>DCT</a:t>
            </a:r>
            <a:r>
              <a:rPr lang="zh-CN" altLang="en-US" sz="4400" b="1" dirty="0" smtClean="0">
                <a:latin typeface="+mn-ea"/>
                <a:ea typeface="+mn-ea"/>
              </a:rPr>
              <a:t>变换</a:t>
            </a:r>
            <a:endParaRPr lang="en-US" altLang="zh-CN" sz="4400" b="1" dirty="0" smtClean="0">
              <a:latin typeface="+mn-ea"/>
              <a:ea typeface="+mn-ea"/>
            </a:endParaRPr>
          </a:p>
          <a:p>
            <a:r>
              <a:rPr lang="en-US" altLang="zh-CN" sz="4400" b="1" dirty="0" smtClean="0">
                <a:latin typeface="+mn-ea"/>
                <a:ea typeface="+mn-ea"/>
              </a:rPr>
              <a:t>     </a:t>
            </a:r>
            <a:r>
              <a:rPr lang="zh-CN" altLang="en-US" sz="4400" b="1" dirty="0" smtClean="0">
                <a:latin typeface="+mn-ea"/>
                <a:ea typeface="+mn-ea"/>
              </a:rPr>
              <a:t>而不使用其他变换？</a:t>
            </a:r>
            <a:endParaRPr lang="zh-CN" altLang="en-US" sz="4400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6825" y="564976"/>
            <a:ext cx="415766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319364" y="0"/>
            <a:ext cx="86451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600" dirty="0">
                <a:latin typeface="Times New Roman" pitchFamily="18" charset="0"/>
                <a:ea typeface="+mn-ea"/>
                <a:cs typeface="Times New Roman" pitchFamily="18" charset="0"/>
              </a:rPr>
              <a:t>Transform Coding Examples</a:t>
            </a:r>
            <a:r>
              <a:rPr lang="en-US" altLang="zh-CN" sz="36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3600" b="1" dirty="0">
                <a:latin typeface="+mn-ea"/>
                <a:ea typeface="+mn-ea"/>
                <a:cs typeface="Arial" charset="0"/>
              </a:rPr>
              <a:t>变换编码比较 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 r="49440"/>
          <a:stretch>
            <a:fillRect/>
          </a:stretch>
        </p:blipFill>
        <p:spPr bwMode="auto">
          <a:xfrm>
            <a:off x="152400" y="762000"/>
            <a:ext cx="2438400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304800" y="3241675"/>
            <a:ext cx="233910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Original image</a:t>
            </a:r>
          </a:p>
          <a:p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512x512 pixels</a:t>
            </a: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5014913" y="685800"/>
            <a:ext cx="12618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Fourier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4953000" y="2743200"/>
            <a:ext cx="1452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Hadamard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5257800" y="4800600"/>
            <a:ext cx="646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DCT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7236296" y="764704"/>
            <a:ext cx="9541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Error</a:t>
            </a:r>
          </a:p>
        </p:txBody>
      </p:sp>
      <p:sp>
        <p:nvSpPr>
          <p:cNvPr id="40970" name="Text Box 10"/>
          <p:cNvSpPr txBox="1">
            <a:spLocks noChangeArrowheads="1"/>
          </p:cNvSpPr>
          <p:nvPr/>
        </p:nvSpPr>
        <p:spPr bwMode="auto">
          <a:xfrm>
            <a:off x="304800" y="4038600"/>
            <a:ext cx="36054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+mn-ea"/>
                <a:ea typeface="+mn-ea"/>
                <a:cs typeface="Times New Roman" pitchFamily="18" charset="0"/>
              </a:rPr>
              <a:t>Subimage</a:t>
            </a:r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 size:</a:t>
            </a:r>
          </a:p>
          <a:p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8x8 pixels = 64 pixels</a:t>
            </a:r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228600" y="4953000"/>
            <a:ext cx="46939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+mn-ea"/>
                <a:ea typeface="+mn-ea"/>
                <a:cs typeface="Times New Roman" pitchFamily="18" charset="0"/>
              </a:rPr>
              <a:t>Quatization</a:t>
            </a:r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 by truncating </a:t>
            </a:r>
          </a:p>
          <a:p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50% </a:t>
            </a:r>
            <a:r>
              <a:rPr lang="en-US" altLang="zh-CN" sz="2400" dirty="0">
                <a:latin typeface="+mn-ea"/>
                <a:ea typeface="+mn-ea"/>
                <a:cs typeface="Angsana New" pitchFamily="18" charset="-34"/>
              </a:rPr>
              <a:t>of coefficients (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  <a:cs typeface="Angsana New" pitchFamily="18" charset="-34"/>
              </a:rPr>
              <a:t>only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  <a:cs typeface="Angsana New" pitchFamily="18" charset="-34"/>
              </a:rPr>
              <a:t>32 max </a:t>
            </a:r>
            <a:r>
              <a:rPr lang="en-US" altLang="zh-CN" sz="2400" b="1" dirty="0" err="1">
                <a:solidFill>
                  <a:srgbClr val="0000FF"/>
                </a:solidFill>
                <a:latin typeface="+mn-ea"/>
                <a:ea typeface="+mn-ea"/>
                <a:cs typeface="Angsana New" pitchFamily="18" charset="-34"/>
              </a:rPr>
              <a:t>cofficients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  <a:cs typeface="Angsana New" pitchFamily="18" charset="-34"/>
              </a:rPr>
              <a:t> are kept</a:t>
            </a:r>
            <a:r>
              <a:rPr lang="en-US" altLang="zh-CN" sz="2400" dirty="0">
                <a:latin typeface="+mn-ea"/>
                <a:ea typeface="+mn-ea"/>
                <a:cs typeface="Angsana New" pitchFamily="18" charset="-34"/>
              </a:rPr>
              <a:t>.)</a:t>
            </a:r>
            <a:endParaRPr lang="en-US" altLang="zh-CN" sz="2400" dirty="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6732240" y="2132856"/>
            <a:ext cx="2262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RMS Error = 1.28</a:t>
            </a: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6736432" y="4187006"/>
            <a:ext cx="2262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RMS Error = 0.86</a:t>
            </a:r>
          </a:p>
        </p:txBody>
      </p:sp>
      <p:sp>
        <p:nvSpPr>
          <p:cNvPr id="40974" name="Text Box 14"/>
          <p:cNvSpPr txBox="1">
            <a:spLocks noChangeArrowheads="1"/>
          </p:cNvSpPr>
          <p:nvPr/>
        </p:nvSpPr>
        <p:spPr bwMode="auto">
          <a:xfrm>
            <a:off x="6660232" y="6244406"/>
            <a:ext cx="2262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RMS Error = 0.68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6984082" y="2924944"/>
            <a:ext cx="1727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Root-Mean-Square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均方根误差 </a:t>
            </a:r>
          </a:p>
        </p:txBody>
      </p:sp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0" y="6237288"/>
            <a:ext cx="4762842" cy="30777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latin typeface="+mn-ea"/>
                <a:ea typeface="+mn-ea"/>
              </a:rPr>
              <a:t>RMS</a:t>
            </a:r>
            <a:r>
              <a:rPr kumimoji="1" lang="zh-CN" altLang="en-US" sz="1400" dirty="0">
                <a:latin typeface="+mn-ea"/>
                <a:ea typeface="+mn-ea"/>
              </a:rPr>
              <a:t>＝（</a:t>
            </a:r>
            <a:r>
              <a:rPr kumimoji="1" lang="en-US" altLang="zh-CN" sz="1400" dirty="0">
                <a:latin typeface="+mn-ea"/>
                <a:ea typeface="+mn-ea"/>
              </a:rPr>
              <a:t>X1</a:t>
            </a:r>
            <a:r>
              <a:rPr kumimoji="1" lang="zh-CN" altLang="en-US" sz="1400" dirty="0">
                <a:latin typeface="+mn-ea"/>
                <a:ea typeface="+mn-ea"/>
              </a:rPr>
              <a:t>平方＋</a:t>
            </a:r>
            <a:r>
              <a:rPr kumimoji="1" lang="en-US" altLang="zh-CN" sz="1400" dirty="0">
                <a:latin typeface="+mn-ea"/>
                <a:ea typeface="+mn-ea"/>
              </a:rPr>
              <a:t>X2</a:t>
            </a:r>
            <a:r>
              <a:rPr kumimoji="1" lang="zh-CN" altLang="en-US" sz="1400" dirty="0">
                <a:latin typeface="+mn-ea"/>
                <a:ea typeface="+mn-ea"/>
              </a:rPr>
              <a:t>平方＋</a:t>
            </a:r>
            <a:r>
              <a:rPr kumimoji="1" lang="en-US" altLang="zh-CN" sz="1400" dirty="0">
                <a:latin typeface="+mn-ea"/>
                <a:ea typeface="+mn-ea"/>
              </a:rPr>
              <a:t>......</a:t>
            </a:r>
            <a:r>
              <a:rPr kumimoji="1" lang="zh-CN" altLang="en-US" sz="1400" dirty="0">
                <a:latin typeface="+mn-ea"/>
                <a:ea typeface="+mn-ea"/>
              </a:rPr>
              <a:t>＋</a:t>
            </a:r>
            <a:r>
              <a:rPr kumimoji="1" lang="en-US" altLang="zh-CN" sz="1400" dirty="0" err="1">
                <a:latin typeface="+mn-ea"/>
                <a:ea typeface="+mn-ea"/>
              </a:rPr>
              <a:t>Xn</a:t>
            </a:r>
            <a:r>
              <a:rPr kumimoji="1" lang="zh-CN" altLang="en-US" sz="1400" dirty="0">
                <a:latin typeface="+mn-ea"/>
                <a:ea typeface="+mn-ea"/>
              </a:rPr>
              <a:t>平方）</a:t>
            </a:r>
            <a:r>
              <a:rPr kumimoji="1" lang="en-US" altLang="zh-CN" sz="1400" dirty="0">
                <a:latin typeface="+mn-ea"/>
                <a:ea typeface="+mn-ea"/>
              </a:rPr>
              <a:t>/n </a:t>
            </a:r>
            <a:r>
              <a:rPr kumimoji="1" lang="zh-CN" altLang="en-US" sz="1400" dirty="0">
                <a:latin typeface="+mn-ea"/>
                <a:ea typeface="+mn-ea"/>
              </a:rPr>
              <a:t>的</a:t>
            </a:r>
            <a:r>
              <a:rPr kumimoji="1" lang="en-US" altLang="zh-CN" sz="1400" dirty="0">
                <a:latin typeface="+mn-ea"/>
                <a:ea typeface="+mn-ea"/>
              </a:rPr>
              <a:t>1/2</a:t>
            </a:r>
            <a:r>
              <a:rPr kumimoji="1" lang="zh-CN" altLang="en-US" sz="1400" dirty="0">
                <a:latin typeface="+mn-ea"/>
                <a:ea typeface="+mn-ea"/>
              </a:rPr>
              <a:t>次方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en-US" altLang="zh-CN" sz="7200" dirty="0" smtClean="0">
                <a:latin typeface="Times New Roman" pitchFamily="18" charset="0"/>
                <a:ea typeface="+mn-ea"/>
                <a:cs typeface="Times New Roman" pitchFamily="18" charset="0"/>
              </a:rPr>
              <a:t>Question</a:t>
            </a:r>
            <a:r>
              <a:rPr lang="zh-CN" altLang="en-US" sz="7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是什么？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899592" y="1844824"/>
            <a:ext cx="6962775" cy="11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p"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Joint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Photographic Experts Group</a:t>
            </a: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联合图像专家组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899592" y="3173562"/>
            <a:ext cx="47529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Char char="p"/>
              <a:tabLst>
                <a:tab pos="536575" algn="l"/>
              </a:tabLst>
            </a:pP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  两种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基本压缩算法：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899592" y="4757887"/>
            <a:ext cx="511333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p"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JPEG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格式</a:t>
            </a: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1475855" y="3749824"/>
            <a:ext cx="45354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7550" lvl="4">
              <a:buFont typeface="Wingdings" pitchFamily="2" charset="2"/>
              <a:buChar char="ü"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有损压缩算法</a:t>
            </a:r>
          </a:p>
          <a:p>
            <a:pPr marL="717550" lvl="4">
              <a:buFont typeface="Wingdings" pitchFamily="2" charset="2"/>
              <a:buChar char="ü"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无损压缩算法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utoUpdateAnimBg="0"/>
      <p:bldP spid="36871" grpId="0" autoUpdateAnimBg="0"/>
      <p:bldP spid="36873" grpId="0" autoUpdateAnimBg="0"/>
      <p:bldP spid="36874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1844824"/>
            <a:ext cx="5562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+mn-ea"/>
                <a:ea typeface="+mn-ea"/>
              </a:rPr>
              <a:t>为什么使用</a:t>
            </a:r>
            <a:r>
              <a:rPr lang="en-US" altLang="zh-CN" sz="4400" b="1" dirty="0" smtClean="0">
                <a:latin typeface="+mn-ea"/>
                <a:ea typeface="+mn-ea"/>
              </a:rPr>
              <a:t>8</a:t>
            </a:r>
            <a:r>
              <a:rPr lang="zh-CN" altLang="en-US" sz="4400" b="1" dirty="0" smtClean="0">
                <a:latin typeface="+mn-ea"/>
                <a:ea typeface="+mn-ea"/>
              </a:rPr>
              <a:t>*</a:t>
            </a:r>
            <a:r>
              <a:rPr lang="en-US" altLang="zh-CN" sz="4400" b="1" dirty="0" smtClean="0">
                <a:latin typeface="+mn-ea"/>
                <a:ea typeface="+mn-ea"/>
              </a:rPr>
              <a:t>8</a:t>
            </a:r>
            <a:r>
              <a:rPr lang="zh-CN" altLang="en-US" sz="4400" b="1" dirty="0" smtClean="0">
                <a:latin typeface="+mn-ea"/>
                <a:ea typeface="+mn-ea"/>
              </a:rPr>
              <a:t>子块？</a:t>
            </a:r>
            <a:endParaRPr lang="zh-CN" altLang="en-US" sz="4400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0" y="0"/>
            <a:ext cx="8892480" cy="6473825"/>
          </a:xfrm>
        </p:spPr>
        <p:txBody>
          <a:bodyPr/>
          <a:lstStyle/>
          <a:p>
            <a:pPr algn="ctr">
              <a:buNone/>
            </a:pPr>
            <a:r>
              <a:rPr lang="en-US" altLang="zh-TW" sz="4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Sub-image size selection</a:t>
            </a:r>
            <a:endParaRPr lang="en-US" altLang="zh-CN" sz="4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ctr">
              <a:buNone/>
            </a:pPr>
            <a:r>
              <a:rPr lang="zh-CN" altLang="en-US" sz="4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子图像尺寸选择</a:t>
            </a:r>
            <a:endParaRPr lang="en-US" altLang="zh-TW" sz="4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Images are subdivided so that the correlation between sub-image is reduced to some acceptable level</a:t>
            </a:r>
          </a:p>
          <a:p>
            <a:pPr lvl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As sub-image size increase, the level of compression and computational complexity increase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+mn-ea"/>
              </a:rPr>
              <a:t>另一个显著影响变换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编码误差和计算复杂性</a:t>
            </a:r>
            <a:r>
              <a:rPr lang="zh-CN" altLang="en-US" dirty="0" smtClean="0">
                <a:latin typeface="+mn-ea"/>
              </a:rPr>
              <a:t>的因素是子图像的大小。在大多数应用中，图像被进一步分割以便将相邻子图像之间的相关性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>
                <a:latin typeface="+mn-ea"/>
              </a:rPr>
              <a:t>冗余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减少到可接受的程度。</a:t>
            </a:r>
          </a:p>
          <a:p>
            <a:pPr lvl="1"/>
            <a:r>
              <a:rPr lang="zh-CN" altLang="en-US" dirty="0" smtClean="0">
                <a:latin typeface="+mn-ea"/>
              </a:rPr>
              <a:t>这里，</a:t>
            </a:r>
            <a:r>
              <a:rPr lang="en-US" altLang="zh-CN" dirty="0" smtClean="0">
                <a:latin typeface="+mn-ea"/>
              </a:rPr>
              <a:t>n</a:t>
            </a:r>
            <a:r>
              <a:rPr lang="zh-CN" altLang="en-US" dirty="0" smtClean="0">
                <a:latin typeface="+mn-ea"/>
              </a:rPr>
              <a:t>是一个</a:t>
            </a:r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的整数幂的数值，和前面一样，</a:t>
            </a:r>
            <a:r>
              <a:rPr lang="en-US" altLang="zh-CN" dirty="0" smtClean="0">
                <a:latin typeface="+mn-ea"/>
              </a:rPr>
              <a:t>n</a:t>
            </a:r>
            <a:r>
              <a:rPr lang="zh-CN" altLang="en-US" dirty="0" smtClean="0">
                <a:latin typeface="+mn-ea"/>
              </a:rPr>
              <a:t>是子图的维度。通常，当子图像的尺寸增大的时候，压缩的水平和计算的复杂增大。</a:t>
            </a:r>
            <a:endParaRPr lang="en-US" altLang="zh-TW" dirty="0" smtClean="0">
              <a:latin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403648" y="0"/>
            <a:ext cx="657639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altLang="zh-TW" sz="4400" dirty="0" smtClean="0">
                <a:latin typeface="Times New Roman" pitchFamily="18" charset="0"/>
                <a:cs typeface="Times New Roman" pitchFamily="18" charset="0"/>
              </a:rPr>
              <a:t>Sub-image size selection</a:t>
            </a:r>
            <a:endParaRPr lang="en-US" altLang="zh-CN" sz="4400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zh-CN" altLang="en-US" sz="4400" b="1" dirty="0" smtClean="0">
                <a:latin typeface="Times New Roman" pitchFamily="18" charset="0"/>
                <a:cs typeface="Times New Roman" pitchFamily="18" charset="0"/>
              </a:rPr>
              <a:t>子</a:t>
            </a:r>
            <a:r>
              <a:rPr lang="zh-CN" altLang="en-US" sz="4400" b="1" dirty="0">
                <a:latin typeface="Times New Roman" pitchFamily="18" charset="0"/>
                <a:cs typeface="Times New Roman" pitchFamily="18" charset="0"/>
              </a:rPr>
              <a:t>图像尺寸选择</a:t>
            </a:r>
            <a:endParaRPr lang="en-US" altLang="zh-TW" sz="4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28738"/>
            <a:ext cx="8568952" cy="4260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323528" y="5589588"/>
            <a:ext cx="856895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当子图像的大小增加到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4×4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8×8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的时候，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图中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块效应减少了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。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84784"/>
            <a:ext cx="3531463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5371" y="5301208"/>
            <a:ext cx="5226555" cy="1410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4139952" y="1412776"/>
            <a:ext cx="4824536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</a:rPr>
              <a:t>这种状况在图</a:t>
            </a:r>
            <a:r>
              <a:rPr lang="en-US" altLang="zh-CN" sz="3200" dirty="0">
                <a:solidFill>
                  <a:srgbClr val="0000FF"/>
                </a:solidFill>
                <a:latin typeface="Times New Roman" pitchFamily="18" charset="0"/>
              </a:rPr>
              <a:t>8.34(d)</a:t>
            </a:r>
            <a:r>
              <a:rPr lang="zh-CN" altLang="en-US" sz="3200" dirty="0">
                <a:latin typeface="Times New Roman" pitchFamily="18" charset="0"/>
              </a:rPr>
              <a:t>中是很明显的，这幅图中显示了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2×2</a:t>
            </a:r>
            <a:r>
              <a:rPr lang="zh-CN" altLang="en-US" sz="3200" dirty="0">
                <a:latin typeface="Times New Roman" pitchFamily="18" charset="0"/>
              </a:rPr>
              <a:t>大小的</a:t>
            </a:r>
            <a:r>
              <a:rPr lang="en-US" altLang="zh-CN" sz="3200" dirty="0">
                <a:latin typeface="Times New Roman" pitchFamily="18" charset="0"/>
              </a:rPr>
              <a:t>DCT</a:t>
            </a:r>
            <a:r>
              <a:rPr lang="zh-CN" altLang="en-US" sz="3200" dirty="0">
                <a:latin typeface="Times New Roman" pitchFamily="18" charset="0"/>
              </a:rPr>
              <a:t>变换结果放大的一部分。注意块效应，它在这个结果中是很普遍的，当子图像的大小增加到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4×4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和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8×8</a:t>
            </a:r>
            <a:r>
              <a:rPr lang="zh-CN" altLang="en-US" sz="3200" dirty="0">
                <a:latin typeface="Times New Roman" pitchFamily="18" charset="0"/>
              </a:rPr>
              <a:t>的时候，图</a:t>
            </a:r>
            <a:r>
              <a:rPr lang="en-US" altLang="zh-CN" sz="3200" dirty="0">
                <a:latin typeface="Times New Roman" pitchFamily="18" charset="0"/>
              </a:rPr>
              <a:t>8.34(e)</a:t>
            </a:r>
            <a:r>
              <a:rPr lang="zh-CN" altLang="en-US" sz="3200" dirty="0">
                <a:latin typeface="Times New Roman" pitchFamily="18" charset="0"/>
              </a:rPr>
              <a:t>和</a:t>
            </a:r>
            <a:r>
              <a:rPr lang="en-US" altLang="zh-CN" sz="3200" dirty="0">
                <a:latin typeface="Times New Roman" pitchFamily="18" charset="0"/>
              </a:rPr>
              <a:t>(f)</a:t>
            </a:r>
            <a:r>
              <a:rPr lang="zh-CN" altLang="en-US" sz="3200" dirty="0">
                <a:latin typeface="Times New Roman" pitchFamily="18" charset="0"/>
              </a:rPr>
              <a:t>中的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块效应减少了</a:t>
            </a:r>
            <a:r>
              <a:rPr lang="zh-CN" altLang="en-US" sz="3200" dirty="0">
                <a:latin typeface="Times New Roman" pitchFamily="18" charset="0"/>
              </a:rPr>
              <a:t>。</a:t>
            </a:r>
            <a:r>
              <a:rPr lang="zh-CN" altLang="en-US" sz="3200" dirty="0">
                <a:latin typeface="Times New Roman" pitchFamily="18" charset="0"/>
                <a:ea typeface="PMingLiU" pitchFamily="18" charset="-120"/>
              </a:rPr>
              <a:t>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03648" y="0"/>
            <a:ext cx="657639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altLang="zh-TW" sz="4400" dirty="0" smtClean="0">
                <a:latin typeface="Times New Roman" pitchFamily="18" charset="0"/>
                <a:cs typeface="Times New Roman" pitchFamily="18" charset="0"/>
              </a:rPr>
              <a:t>Sub-image size selection</a:t>
            </a:r>
            <a:endParaRPr lang="en-US" altLang="zh-CN" sz="4400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zh-CN" altLang="en-US" sz="4400" b="1" dirty="0" smtClean="0">
                <a:latin typeface="Times New Roman" pitchFamily="18" charset="0"/>
                <a:cs typeface="Times New Roman" pitchFamily="18" charset="0"/>
              </a:rPr>
              <a:t>子</a:t>
            </a:r>
            <a:r>
              <a:rPr lang="zh-CN" altLang="en-US" sz="4400" b="1" dirty="0">
                <a:latin typeface="Times New Roman" pitchFamily="18" charset="0"/>
                <a:cs typeface="Times New Roman" pitchFamily="18" charset="0"/>
              </a:rPr>
              <a:t>图像尺寸选择</a:t>
            </a:r>
            <a:endParaRPr lang="en-US" altLang="zh-TW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en-US" altLang="zh-CN" sz="7200" dirty="0" smtClean="0">
                <a:latin typeface="Times New Roman" pitchFamily="18" charset="0"/>
                <a:ea typeface="+mn-ea"/>
                <a:cs typeface="Times New Roman" pitchFamily="18" charset="0"/>
              </a:rPr>
              <a:t>Question</a:t>
            </a:r>
            <a:r>
              <a:rPr lang="zh-CN" altLang="en-US" sz="7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844824"/>
            <a:ext cx="78309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+mn-ea"/>
                <a:ea typeface="+mn-ea"/>
              </a:rPr>
              <a:t>为什么使用量化表</a:t>
            </a:r>
            <a:endParaRPr lang="en-US" altLang="zh-CN" sz="4400" b="1" dirty="0" smtClean="0">
              <a:latin typeface="+mn-ea"/>
              <a:ea typeface="+mn-ea"/>
            </a:endParaRPr>
          </a:p>
          <a:p>
            <a:r>
              <a:rPr lang="en-US" altLang="zh-CN" sz="4400" b="1" dirty="0" smtClean="0">
                <a:latin typeface="+mn-ea"/>
                <a:ea typeface="+mn-ea"/>
              </a:rPr>
              <a:t>         </a:t>
            </a:r>
            <a:r>
              <a:rPr lang="zh-CN" altLang="en-US" sz="4400" b="1" dirty="0" smtClean="0">
                <a:latin typeface="+mn-ea"/>
                <a:ea typeface="+mn-ea"/>
              </a:rPr>
              <a:t>而不使用区域掩码？</a:t>
            </a:r>
            <a:endParaRPr lang="zh-CN" altLang="en-US" sz="4400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idx="1"/>
          </p:nvPr>
        </p:nvSpPr>
        <p:spPr>
          <a:xfrm>
            <a:off x="0" y="404664"/>
            <a:ext cx="9144000" cy="6453336"/>
          </a:xfrm>
        </p:spPr>
        <p:txBody>
          <a:bodyPr/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4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Bit Allocation</a:t>
            </a:r>
            <a:r>
              <a:rPr lang="zh-CN" altLang="en-US" sz="4400" b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比特分配</a:t>
            </a:r>
            <a:endParaRPr lang="en-US" altLang="zh-TW" sz="4400" b="1" dirty="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Reconstruction error depends on the number and relative importance of the transformed coefficients that are discarded,  as well as the precision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process of truncating, quantizing, and coding the coefficients of a transformed image </a:t>
            </a:r>
          </a:p>
          <a:p>
            <a:pPr lvl="2">
              <a:lnSpc>
                <a:spcPct val="80000"/>
              </a:lnSpc>
            </a:pPr>
            <a:r>
              <a:rPr lang="en-US" altLang="zh-TW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Zonal coding: the retained coefficients are selected based on maximum variance</a:t>
            </a:r>
          </a:p>
          <a:p>
            <a:pPr lvl="2">
              <a:lnSpc>
                <a:spcPct val="80000"/>
              </a:lnSpc>
            </a:pPr>
            <a:r>
              <a:rPr lang="en-US" altLang="zh-TW" dirty="0" err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Thresholding</a:t>
            </a:r>
            <a:r>
              <a:rPr lang="en-US" altLang="zh-TW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coding: based on maximum magnitude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process includes truncating, quantizing, and coding the coefficients of a transformed sub-image</a:t>
            </a:r>
            <a:endParaRPr lang="en-US" altLang="zh-CN" sz="2400" dirty="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重构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误差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，取决于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被丢弃的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变换系数的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数量和相对重要性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，及用于表示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保留系数的精度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在大多数变换编码系统中，保留的系数块的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位置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是根据最大方差进行选择的，称为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区域编码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或根据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阈值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选择，称为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门限编码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对变换后的子图像数据的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截取、量化和编码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的整个过程通常称为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比特分配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2267744" y="332656"/>
            <a:ext cx="5840362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4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Bit allocation</a:t>
            </a:r>
            <a:r>
              <a:rPr lang="zh-CN" altLang="en-US" sz="4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比特分配</a:t>
            </a:r>
            <a:endParaRPr lang="en-US" altLang="zh-TW" sz="4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794" y="1002352"/>
            <a:ext cx="8514678" cy="57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4653136"/>
            <a:ext cx="25202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区域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模板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：比特分配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阈值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模板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：编码顺序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324" y="1135016"/>
            <a:ext cx="3684588" cy="551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3175" y="5301208"/>
            <a:ext cx="5200650" cy="154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4211960" y="1124745"/>
            <a:ext cx="4680520" cy="47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+mn-ea"/>
                <a:ea typeface="+mn-ea"/>
              </a:rPr>
              <a:t>图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8.35(a)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(b)</a:t>
            </a:r>
            <a:r>
              <a:rPr lang="zh-CN" altLang="en-US" sz="2400" dirty="0">
                <a:latin typeface="+mn-ea"/>
                <a:ea typeface="+mn-ea"/>
              </a:rPr>
              <a:t>显示了对每个</a:t>
            </a:r>
            <a:r>
              <a:rPr lang="en-US" altLang="zh-CN" sz="2400" dirty="0">
                <a:latin typeface="+mn-ea"/>
                <a:ea typeface="+mn-ea"/>
              </a:rPr>
              <a:t>8×8</a:t>
            </a:r>
            <a:r>
              <a:rPr lang="zh-CN" altLang="en-US" sz="2400" dirty="0">
                <a:latin typeface="+mn-ea"/>
                <a:ea typeface="+mn-ea"/>
              </a:rPr>
              <a:t>子图像丢弃</a:t>
            </a:r>
            <a:r>
              <a:rPr lang="en-US" altLang="zh-CN" sz="2400" dirty="0">
                <a:latin typeface="+mn-ea"/>
                <a:ea typeface="+mn-ea"/>
              </a:rPr>
              <a:t>87.5</a:t>
            </a:r>
            <a:r>
              <a:rPr lang="zh-CN" altLang="en-US" sz="2400" dirty="0">
                <a:latin typeface="+mn-ea"/>
                <a:ea typeface="+mn-ea"/>
              </a:rPr>
              <a:t>％的</a:t>
            </a:r>
            <a:r>
              <a:rPr lang="en-US" altLang="zh-CN" sz="2400" dirty="0" err="1">
                <a:latin typeface="+mn-ea"/>
                <a:ea typeface="+mn-ea"/>
              </a:rPr>
              <a:t>Dct</a:t>
            </a:r>
            <a:r>
              <a:rPr lang="zh-CN" altLang="en-US" sz="2400" dirty="0">
                <a:latin typeface="+mn-ea"/>
                <a:ea typeface="+mn-ea"/>
              </a:rPr>
              <a:t>系数的图</a:t>
            </a:r>
            <a:r>
              <a:rPr lang="en-US" altLang="zh-CN" sz="2400" dirty="0">
                <a:latin typeface="+mn-ea"/>
                <a:ea typeface="+mn-ea"/>
              </a:rPr>
              <a:t>8.23</a:t>
            </a:r>
            <a:r>
              <a:rPr lang="zh-CN" altLang="en-US" sz="2400" dirty="0">
                <a:latin typeface="+mn-ea"/>
                <a:ea typeface="+mn-ea"/>
              </a:rPr>
              <a:t>的两种近似。第一个结果是通过保留</a:t>
            </a:r>
            <a:r>
              <a:rPr lang="en-US" altLang="zh-CN" sz="2400" dirty="0">
                <a:latin typeface="+mn-ea"/>
                <a:ea typeface="+mn-ea"/>
              </a:rPr>
              <a:t>8</a:t>
            </a:r>
            <a:r>
              <a:rPr lang="zh-CN" altLang="en-US" sz="2400" dirty="0">
                <a:latin typeface="+mn-ea"/>
                <a:ea typeface="+mn-ea"/>
              </a:rPr>
              <a:t>个最大的变换系数</a:t>
            </a:r>
            <a:r>
              <a:rPr lang="zh-CN" altLang="en-US" sz="2400" dirty="0" smtClean="0">
                <a:latin typeface="+mn-ea"/>
                <a:ea typeface="+mn-ea"/>
              </a:rPr>
              <a:t>的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阈值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  <a:ea typeface="+mn-ea"/>
              </a:rPr>
              <a:t>编码</a:t>
            </a:r>
            <a:r>
              <a:rPr lang="zh-CN" altLang="en-US" sz="2400" dirty="0">
                <a:latin typeface="+mn-ea"/>
                <a:ea typeface="+mn-ea"/>
              </a:rPr>
              <a:t>得到的。第二幅图像是使用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区域编码</a:t>
            </a:r>
            <a:r>
              <a:rPr lang="zh-CN" altLang="en-US" sz="2400" dirty="0">
                <a:latin typeface="+mn-ea"/>
                <a:ea typeface="+mn-ea"/>
              </a:rPr>
              <a:t>方法生成的。</a:t>
            </a:r>
            <a:r>
              <a:rPr lang="en-US" altLang="zh-CN" sz="2400" dirty="0">
                <a:latin typeface="+mn-ea"/>
                <a:ea typeface="+mn-ea"/>
              </a:rPr>
              <a:t>8</a:t>
            </a:r>
            <a:r>
              <a:rPr lang="zh-CN" altLang="en-US" sz="2400" dirty="0">
                <a:latin typeface="+mn-ea"/>
                <a:ea typeface="+mn-ea"/>
              </a:rPr>
              <a:t>个最大方差的分布被定义并用它们判定系数</a:t>
            </a:r>
            <a:r>
              <a:rPr lang="en-US" altLang="zh-CN" sz="2400" dirty="0">
                <a:latin typeface="+mn-ea"/>
                <a:ea typeface="+mn-ea"/>
              </a:rPr>
              <a:t>T(u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v)</a:t>
            </a:r>
            <a:r>
              <a:rPr lang="zh-CN" altLang="en-US" sz="2400" dirty="0">
                <a:latin typeface="+mn-ea"/>
                <a:ea typeface="+mn-ea"/>
              </a:rPr>
              <a:t>的坐标</a:t>
            </a:r>
            <a:r>
              <a:rPr lang="en-US" altLang="zh-CN" sz="2400" dirty="0">
                <a:latin typeface="+mn-ea"/>
                <a:ea typeface="+mn-ea"/>
              </a:rPr>
              <a:t>u</a:t>
            </a:r>
            <a:r>
              <a:rPr lang="zh-CN" altLang="en-US" sz="2400" dirty="0">
                <a:latin typeface="+mn-ea"/>
                <a:ea typeface="+mn-ea"/>
              </a:rPr>
              <a:t>和</a:t>
            </a:r>
            <a:r>
              <a:rPr lang="en-US" altLang="zh-CN" sz="2400" dirty="0">
                <a:latin typeface="+mn-ea"/>
                <a:ea typeface="+mn-ea"/>
              </a:rPr>
              <a:t>v</a:t>
            </a:r>
            <a:r>
              <a:rPr lang="zh-CN" altLang="en-US" sz="2400" dirty="0">
                <a:latin typeface="+mn-ea"/>
                <a:ea typeface="+mn-ea"/>
              </a:rPr>
              <a:t>，这些系数将为所有的子图保留。</a:t>
            </a:r>
          </a:p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+mn-ea"/>
                <a:ea typeface="+mn-ea"/>
              </a:rPr>
              <a:t>图</a:t>
            </a:r>
            <a:r>
              <a:rPr lang="en-US" altLang="zh-CN" sz="2400" dirty="0">
                <a:latin typeface="+mn-ea"/>
                <a:ea typeface="+mn-ea"/>
              </a:rPr>
              <a:t>8.35(c)</a:t>
            </a:r>
            <a:r>
              <a:rPr lang="zh-CN" altLang="en-US" sz="2400" dirty="0" smtClean="0">
                <a:latin typeface="+mn-ea"/>
                <a:ea typeface="+mn-ea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阈值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  <a:ea typeface="+mn-ea"/>
              </a:rPr>
              <a:t>编码</a:t>
            </a:r>
            <a:r>
              <a:rPr lang="zh-CN" altLang="en-US" sz="2400" dirty="0">
                <a:latin typeface="+mn-ea"/>
                <a:ea typeface="+mn-ea"/>
              </a:rPr>
              <a:t>误差图像包含的误差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比</a:t>
            </a:r>
            <a:r>
              <a:rPr lang="zh-CN" altLang="en-US" sz="2400" dirty="0">
                <a:latin typeface="+mn-ea"/>
                <a:ea typeface="+mn-ea"/>
              </a:rPr>
              <a:t>图</a:t>
            </a:r>
            <a:r>
              <a:rPr lang="en-US" altLang="zh-CN" sz="2400" dirty="0">
                <a:latin typeface="+mn-ea"/>
                <a:ea typeface="+mn-ea"/>
              </a:rPr>
              <a:t>8.35(d)</a:t>
            </a:r>
            <a:r>
              <a:rPr lang="zh-CN" altLang="en-US" sz="2400" dirty="0">
                <a:latin typeface="+mn-ea"/>
                <a:ea typeface="+mn-ea"/>
              </a:rPr>
              <a:t>中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区域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编码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误差少</a:t>
            </a:r>
            <a:r>
              <a:rPr lang="zh-CN" altLang="en-US" sz="2400" dirty="0">
                <a:latin typeface="+mn-ea"/>
                <a:ea typeface="+mn-ea"/>
              </a:rPr>
              <a:t>得多。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67744" y="332656"/>
            <a:ext cx="5840362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4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Bit allocation</a:t>
            </a:r>
            <a:r>
              <a:rPr lang="zh-CN" altLang="en-US" sz="4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比特分配</a:t>
            </a:r>
            <a:endParaRPr lang="en-US" altLang="zh-TW" sz="4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en-US" altLang="zh-CN" sz="7200" dirty="0" smtClean="0">
                <a:latin typeface="Times New Roman" pitchFamily="18" charset="0"/>
                <a:ea typeface="+mn-ea"/>
                <a:cs typeface="Times New Roman" pitchFamily="18" charset="0"/>
              </a:rPr>
              <a:t>Question</a:t>
            </a:r>
            <a:r>
              <a:rPr lang="zh-CN" altLang="en-US" sz="7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53752"/>
            <a:ext cx="5400600" cy="1143000"/>
          </a:xfrm>
        </p:spPr>
        <p:txBody>
          <a:bodyPr/>
          <a:lstStyle/>
          <a:p>
            <a:pPr marL="717550" lvl="4"/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      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有损压缩算法</a:t>
            </a:r>
            <a:endParaRPr lang="zh-CN" altLang="en-US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658" y="1268760"/>
            <a:ext cx="3313286" cy="331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269306"/>
            <a:ext cx="3325441" cy="332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755576" y="4869383"/>
            <a:ext cx="302433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原始图像</a:t>
            </a:r>
          </a:p>
          <a:p>
            <a:pPr algn="ctr"/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(512×512×24)</a:t>
            </a:r>
          </a:p>
          <a:p>
            <a:pPr algn="ctr"/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768KBytes)</a:t>
            </a:r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5868144" y="4869804"/>
            <a:ext cx="305983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压缩比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21:1</a:t>
            </a:r>
          </a:p>
          <a:p>
            <a:pPr algn="ctr"/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(512×512×24)</a:t>
            </a:r>
          </a:p>
          <a:p>
            <a:pPr algn="ctr"/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36.4KBytes)</a:t>
            </a: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flipV="1">
            <a:off x="3851275" y="5661545"/>
            <a:ext cx="208915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3563888" y="4869804"/>
            <a:ext cx="22925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压缩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 animBg="1"/>
      <p:bldP spid="348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844824"/>
            <a:ext cx="7540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+mn-ea"/>
                <a:ea typeface="+mn-ea"/>
              </a:rPr>
              <a:t>可以扩大量化表中的数值吗？</a:t>
            </a:r>
            <a:endParaRPr lang="zh-CN" altLang="en-US" sz="4400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55" y="1268760"/>
            <a:ext cx="8915440" cy="300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51520" y="4541838"/>
            <a:ext cx="864096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</a:rPr>
              <a:t>图</a:t>
            </a:r>
            <a:r>
              <a:rPr lang="en-US" altLang="zh-CN" sz="3200" dirty="0">
                <a:solidFill>
                  <a:srgbClr val="000000"/>
                </a:solidFill>
                <a:latin typeface="Times New Roman" pitchFamily="18" charset="0"/>
              </a:rPr>
              <a:t>8.37(a)</a:t>
            </a: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</a:rPr>
              <a:t>用图形描绘了式</a:t>
            </a:r>
            <a:r>
              <a:rPr lang="en-US" altLang="zh-CN" sz="3200" dirty="0">
                <a:solidFill>
                  <a:srgbClr val="000000"/>
                </a:solidFill>
                <a:latin typeface="Times New Roman" pitchFamily="18" charset="0"/>
              </a:rPr>
              <a:t>(8.5.40)</a:t>
            </a: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</a:rPr>
              <a:t>中根据</a:t>
            </a:r>
            <a:r>
              <a:rPr lang="en-US" altLang="zh-CN" sz="3200" dirty="0">
                <a:solidFill>
                  <a:srgbClr val="000000"/>
                </a:solidFill>
                <a:latin typeface="Times New Roman" pitchFamily="18" charset="0"/>
              </a:rPr>
              <a:t>Z(u</a:t>
            </a: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r>
              <a:rPr lang="en-US" altLang="zh-CN" sz="3200" dirty="0">
                <a:solidFill>
                  <a:srgbClr val="000000"/>
                </a:solidFill>
                <a:latin typeface="Times New Roman" pitchFamily="18" charset="0"/>
              </a:rPr>
              <a:t>v)</a:t>
            </a: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</a:rPr>
              <a:t>被分配了一个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特定的值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</a:rPr>
              <a:t>的情况</a:t>
            </a: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 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（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itchFamily="18" charset="0"/>
                <a:ea typeface="PMingLiU" pitchFamily="18" charset="-120"/>
              </a:rPr>
              <a:t>量化曲线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）</a:t>
            </a:r>
            <a:endParaRPr lang="zh-CN" altLang="en-US" sz="3200" dirty="0">
              <a:solidFill>
                <a:srgbClr val="000000"/>
              </a:solidFill>
              <a:latin typeface="Times New Roman" pitchFamily="18" charset="0"/>
              <a:ea typeface="PMingLiU" pitchFamily="18" charset="-120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</a:rPr>
              <a:t>图</a:t>
            </a:r>
            <a:r>
              <a:rPr lang="en-US" altLang="zh-CN" sz="3200" dirty="0">
                <a:solidFill>
                  <a:srgbClr val="000000"/>
                </a:solidFill>
                <a:latin typeface="Times New Roman" pitchFamily="18" charset="0"/>
              </a:rPr>
              <a:t>8.37(b)</a:t>
            </a:r>
            <a:r>
              <a:rPr lang="zh-CN" altLang="en-US" sz="3200" dirty="0">
                <a:solidFill>
                  <a:srgbClr val="000000"/>
                </a:solidFill>
                <a:latin typeface="Times New Roman" pitchFamily="18" charset="0"/>
              </a:rPr>
              <a:t>显示了一种典型的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</a:rPr>
              <a:t>标准量化表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</a:rPr>
              <a:t>。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PMingLiU" pitchFamily="18" charset="-120"/>
              </a:rPr>
              <a:t> 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907704" y="93054"/>
            <a:ext cx="5840362" cy="11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4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Quantizing T</a:t>
            </a:r>
            <a:r>
              <a:rPr lang="en-US" altLang="zh-CN" sz="4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able</a:t>
            </a:r>
          </a:p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4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量化表</a:t>
            </a:r>
            <a:endParaRPr lang="en-US" altLang="zh-TW" sz="4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980728"/>
            <a:ext cx="3819003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7923" y="5661248"/>
            <a:ext cx="5220581" cy="94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4355976" y="1196752"/>
            <a:ext cx="4788024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dirty="0" smtClean="0">
                <a:latin typeface="Times New Roman" pitchFamily="18" charset="0"/>
              </a:rPr>
              <a:t>图</a:t>
            </a:r>
            <a:r>
              <a:rPr lang="en-US" altLang="zh-CN" sz="2800" dirty="0" smtClean="0">
                <a:latin typeface="Times New Roman" pitchFamily="18" charset="0"/>
              </a:rPr>
              <a:t>8.38(a)</a:t>
            </a:r>
            <a:r>
              <a:rPr lang="zh-CN" altLang="en-US" sz="2800" dirty="0" smtClean="0">
                <a:latin typeface="Times New Roman" pitchFamily="18" charset="0"/>
              </a:rPr>
              <a:t>和</a:t>
            </a:r>
            <a:r>
              <a:rPr lang="en-US" altLang="zh-CN" sz="2800" dirty="0" smtClean="0">
                <a:latin typeface="Times New Roman" pitchFamily="18" charset="0"/>
              </a:rPr>
              <a:t>(b)</a:t>
            </a:r>
            <a:r>
              <a:rPr lang="zh-CN" altLang="en-US" sz="2800" dirty="0" smtClean="0">
                <a:latin typeface="Times New Roman" pitchFamily="18" charset="0"/>
              </a:rPr>
              <a:t>显示了两种对图</a:t>
            </a:r>
            <a:r>
              <a:rPr lang="en-US" altLang="zh-CN" sz="2800" dirty="0" smtClean="0">
                <a:latin typeface="Times New Roman" pitchFamily="18" charset="0"/>
              </a:rPr>
              <a:t>8.23</a:t>
            </a:r>
            <a:r>
              <a:rPr lang="zh-CN" altLang="en-US" sz="2800" dirty="0" smtClean="0">
                <a:latin typeface="Times New Roman" pitchFamily="18" charset="0"/>
              </a:rPr>
              <a:t>中的单色图像进行门限编码的近似结果。两幅图像都是使用一个</a:t>
            </a:r>
            <a:r>
              <a:rPr lang="en-US" altLang="zh-CN" sz="2800" dirty="0" smtClean="0">
                <a:latin typeface="Times New Roman" pitchFamily="18" charset="0"/>
              </a:rPr>
              <a:t>8×8</a:t>
            </a:r>
            <a:r>
              <a:rPr lang="zh-CN" altLang="en-US" sz="2800" dirty="0" smtClean="0">
                <a:latin typeface="Times New Roman" pitchFamily="18" charset="0"/>
              </a:rPr>
              <a:t>的</a:t>
            </a:r>
            <a:r>
              <a:rPr lang="en-US" altLang="zh-CN" sz="2800" dirty="0" smtClean="0">
                <a:latin typeface="Times New Roman" pitchFamily="18" charset="0"/>
              </a:rPr>
              <a:t>DCT</a:t>
            </a:r>
            <a:r>
              <a:rPr lang="zh-CN" altLang="en-US" sz="2800" dirty="0" smtClean="0">
                <a:latin typeface="Times New Roman" pitchFamily="18" charset="0"/>
              </a:rPr>
              <a:t>和图</a:t>
            </a:r>
            <a:r>
              <a:rPr lang="en-US" altLang="zh-CN" sz="2800" dirty="0" smtClean="0">
                <a:latin typeface="Times New Roman" pitchFamily="18" charset="0"/>
              </a:rPr>
              <a:t>8.37(b)</a:t>
            </a:r>
            <a:r>
              <a:rPr lang="zh-CN" altLang="en-US" sz="2800" dirty="0" smtClean="0">
                <a:latin typeface="Times New Roman" pitchFamily="18" charset="0"/>
              </a:rPr>
              <a:t>的标准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量化表</a:t>
            </a:r>
            <a:r>
              <a:rPr lang="zh-CN" altLang="en-US" sz="2800" dirty="0" smtClean="0">
                <a:latin typeface="Times New Roman" pitchFamily="18" charset="0"/>
              </a:rPr>
              <a:t>生成的。第</a:t>
            </a:r>
            <a:r>
              <a:rPr lang="en-US" altLang="zh-CN" sz="2800" dirty="0" smtClean="0">
                <a:latin typeface="Times New Roman" pitchFamily="18" charset="0"/>
              </a:rPr>
              <a:t>1</a:t>
            </a:r>
            <a:r>
              <a:rPr lang="zh-CN" altLang="en-US" sz="2800" dirty="0" smtClean="0">
                <a:latin typeface="Times New Roman" pitchFamily="18" charset="0"/>
              </a:rPr>
              <a:t>个结果的压缩率大约为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34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，</a:t>
            </a:r>
            <a:r>
              <a:rPr lang="zh-CN" altLang="en-US" sz="2800" dirty="0" smtClean="0">
                <a:latin typeface="Times New Roman" pitchFamily="18" charset="0"/>
              </a:rPr>
              <a:t>这是直接应用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标准化阵列</a:t>
            </a:r>
            <a:r>
              <a:rPr lang="zh-CN" altLang="en-US" sz="2800" dirty="0" smtClean="0">
                <a:latin typeface="Times New Roman" pitchFamily="18" charset="0"/>
              </a:rPr>
              <a:t>得到的结果。第</a:t>
            </a:r>
            <a:r>
              <a:rPr lang="en-US" altLang="zh-CN" sz="2800" dirty="0" smtClean="0">
                <a:latin typeface="Times New Roman" pitchFamily="18" charset="0"/>
              </a:rPr>
              <a:t>2</a:t>
            </a:r>
            <a:r>
              <a:rPr lang="zh-CN" altLang="en-US" sz="2800" dirty="0" smtClean="0">
                <a:latin typeface="Times New Roman" pitchFamily="18" charset="0"/>
              </a:rPr>
              <a:t>幅图以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67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zh-CN" altLang="en-US" sz="2800" dirty="0" smtClean="0">
                <a:latin typeface="Times New Roman" pitchFamily="18" charset="0"/>
              </a:rPr>
              <a:t>的压缩率压缩原图，它是在用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4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乘以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(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比例缩放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)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标准化阵列</a:t>
            </a:r>
            <a:r>
              <a:rPr lang="zh-CN" altLang="en-US" sz="2800" dirty="0" smtClean="0">
                <a:latin typeface="Times New Roman" pitchFamily="18" charset="0"/>
              </a:rPr>
              <a:t>后生成的。</a:t>
            </a:r>
            <a:endParaRPr lang="zh-CN" altLang="en-US" sz="2800" dirty="0">
              <a:latin typeface="Times New Roman" pitchFamily="18" charset="0"/>
              <a:ea typeface="PMingLiU" pitchFamily="18" charset="-12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907704" y="93054"/>
            <a:ext cx="5840362" cy="11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4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Quantizing T</a:t>
            </a:r>
            <a:r>
              <a:rPr lang="en-US" altLang="zh-CN" sz="4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able</a:t>
            </a:r>
          </a:p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4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量化表</a:t>
            </a:r>
            <a:endParaRPr lang="en-US" altLang="zh-TW" sz="4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en-US" altLang="zh-CN" sz="7200" dirty="0" smtClean="0">
                <a:latin typeface="Times New Roman" pitchFamily="18" charset="0"/>
                <a:ea typeface="+mn-ea"/>
                <a:cs typeface="Times New Roman" pitchFamily="18" charset="0"/>
              </a:rPr>
              <a:t>Question</a:t>
            </a:r>
            <a:r>
              <a:rPr lang="zh-CN" altLang="en-US" sz="7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+mn-ea"/>
                <a:ea typeface="+mn-ea"/>
              </a:rPr>
              <a:t>为什么右</a:t>
            </a:r>
            <a:r>
              <a:rPr lang="zh-CN" altLang="en-US" b="1" dirty="0">
                <a:latin typeface="+mn-ea"/>
                <a:ea typeface="+mn-ea"/>
              </a:rPr>
              <a:t>下</a:t>
            </a:r>
            <a:r>
              <a:rPr lang="zh-CN" altLang="en-US" b="1" dirty="0" smtClean="0">
                <a:latin typeface="+mn-ea"/>
                <a:ea typeface="+mn-ea"/>
              </a:rPr>
              <a:t>角系数偏大</a:t>
            </a:r>
            <a:r>
              <a:rPr lang="zh-CN" altLang="en-US" dirty="0" smtClean="0">
                <a:latin typeface="+mn-ea"/>
                <a:ea typeface="+mn-ea"/>
              </a:rPr>
              <a:t>？</a:t>
            </a:r>
          </a:p>
        </p:txBody>
      </p:sp>
      <p:graphicFrame>
        <p:nvGraphicFramePr>
          <p:cNvPr id="52858" name="Group 634"/>
          <p:cNvGraphicFramePr>
            <a:graphicFrameLocks noGrp="1"/>
          </p:cNvGraphicFramePr>
          <p:nvPr/>
        </p:nvGraphicFramePr>
        <p:xfrm>
          <a:off x="179388" y="2276475"/>
          <a:ext cx="4537075" cy="3960814"/>
        </p:xfrm>
        <a:graphic>
          <a:graphicData uri="http://schemas.openxmlformats.org/drawingml/2006/table">
            <a:tbl>
              <a:tblPr/>
              <a:tblGrid>
                <a:gridCol w="506412"/>
                <a:gridCol w="501650"/>
                <a:gridCol w="514350"/>
                <a:gridCol w="506413"/>
                <a:gridCol w="574675"/>
                <a:gridCol w="669925"/>
                <a:gridCol w="644525"/>
                <a:gridCol w="61912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37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35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2857" name="Group 633"/>
          <p:cNvGraphicFramePr>
            <a:graphicFrameLocks noGrp="1"/>
          </p:cNvGraphicFramePr>
          <p:nvPr/>
        </p:nvGraphicFramePr>
        <p:xfrm>
          <a:off x="4859338" y="2276475"/>
          <a:ext cx="4032250" cy="4032252"/>
        </p:xfrm>
        <a:graphic>
          <a:graphicData uri="http://schemas.openxmlformats.org/drawingml/2006/table">
            <a:tbl>
              <a:tblPr/>
              <a:tblGrid>
                <a:gridCol w="504825"/>
                <a:gridCol w="503237"/>
                <a:gridCol w="504825"/>
                <a:gridCol w="503238"/>
                <a:gridCol w="504825"/>
                <a:gridCol w="503237"/>
                <a:gridCol w="503238"/>
                <a:gridCol w="504825"/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745" name="Rectangle 170"/>
          <p:cNvSpPr>
            <a:spLocks noChangeArrowheads="1"/>
          </p:cNvSpPr>
          <p:nvPr/>
        </p:nvSpPr>
        <p:spPr bwMode="auto">
          <a:xfrm>
            <a:off x="1663700" y="1663700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n-ea"/>
                <a:ea typeface="+mn-ea"/>
              </a:rPr>
              <a:t>亮度量化表</a:t>
            </a:r>
          </a:p>
        </p:txBody>
      </p:sp>
      <p:sp>
        <p:nvSpPr>
          <p:cNvPr id="24746" name="Rectangle 171"/>
          <p:cNvSpPr>
            <a:spLocks noChangeArrowheads="1"/>
          </p:cNvSpPr>
          <p:nvPr/>
        </p:nvSpPr>
        <p:spPr bwMode="auto">
          <a:xfrm>
            <a:off x="6007100" y="1663700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色差量化表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en-US" altLang="zh-CN" sz="7200" dirty="0" smtClean="0">
                <a:latin typeface="Times New Roman" pitchFamily="18" charset="0"/>
                <a:ea typeface="+mn-ea"/>
                <a:cs typeface="Times New Roman" pitchFamily="18" charset="0"/>
              </a:rPr>
              <a:t>Question</a:t>
            </a:r>
            <a:r>
              <a:rPr lang="zh-CN" altLang="en-US" sz="7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+mn-ea"/>
                <a:ea typeface="+mn-ea"/>
              </a:rPr>
              <a:t>为什么</a:t>
            </a:r>
            <a:r>
              <a:rPr lang="en-US" altLang="zh-CN" b="1" dirty="0" smtClean="0">
                <a:latin typeface="+mn-ea"/>
                <a:ea typeface="+mn-ea"/>
              </a:rPr>
              <a:t>2</a:t>
            </a:r>
            <a:r>
              <a:rPr lang="zh-CN" altLang="en-US" b="1" dirty="0" smtClean="0">
                <a:latin typeface="+mn-ea"/>
                <a:ea typeface="+mn-ea"/>
              </a:rPr>
              <a:t>个表系数不一样</a:t>
            </a:r>
          </a:p>
        </p:txBody>
      </p:sp>
      <p:graphicFrame>
        <p:nvGraphicFramePr>
          <p:cNvPr id="52858" name="Group 634"/>
          <p:cNvGraphicFramePr>
            <a:graphicFrameLocks noGrp="1"/>
          </p:cNvGraphicFramePr>
          <p:nvPr/>
        </p:nvGraphicFramePr>
        <p:xfrm>
          <a:off x="179388" y="2276475"/>
          <a:ext cx="4537075" cy="3960814"/>
        </p:xfrm>
        <a:graphic>
          <a:graphicData uri="http://schemas.openxmlformats.org/drawingml/2006/table">
            <a:tbl>
              <a:tblPr/>
              <a:tblGrid>
                <a:gridCol w="506412"/>
                <a:gridCol w="501650"/>
                <a:gridCol w="514350"/>
                <a:gridCol w="506413"/>
                <a:gridCol w="574675"/>
                <a:gridCol w="669925"/>
                <a:gridCol w="644525"/>
                <a:gridCol w="61912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37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35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87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2857" name="Group 633"/>
          <p:cNvGraphicFramePr>
            <a:graphicFrameLocks noGrp="1"/>
          </p:cNvGraphicFramePr>
          <p:nvPr/>
        </p:nvGraphicFramePr>
        <p:xfrm>
          <a:off x="4859338" y="2276475"/>
          <a:ext cx="4032250" cy="4032252"/>
        </p:xfrm>
        <a:graphic>
          <a:graphicData uri="http://schemas.openxmlformats.org/drawingml/2006/table">
            <a:tbl>
              <a:tblPr/>
              <a:tblGrid>
                <a:gridCol w="504825"/>
                <a:gridCol w="503237"/>
                <a:gridCol w="504825"/>
                <a:gridCol w="503238"/>
                <a:gridCol w="504825"/>
                <a:gridCol w="503237"/>
                <a:gridCol w="503238"/>
                <a:gridCol w="504825"/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47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Times New Roman" pitchFamily="18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745" name="Rectangle 170"/>
          <p:cNvSpPr>
            <a:spLocks noChangeArrowheads="1"/>
          </p:cNvSpPr>
          <p:nvPr/>
        </p:nvSpPr>
        <p:spPr bwMode="auto">
          <a:xfrm>
            <a:off x="1663700" y="1663700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n-ea"/>
                <a:ea typeface="+mn-ea"/>
              </a:rPr>
              <a:t>亮度量化表</a:t>
            </a:r>
          </a:p>
        </p:txBody>
      </p:sp>
      <p:sp>
        <p:nvSpPr>
          <p:cNvPr id="24746" name="Rectangle 171"/>
          <p:cNvSpPr>
            <a:spLocks noChangeArrowheads="1"/>
          </p:cNvSpPr>
          <p:nvPr/>
        </p:nvSpPr>
        <p:spPr bwMode="auto">
          <a:xfrm>
            <a:off x="6007100" y="1663700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色差量化表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en-US" altLang="zh-CN" sz="7200" dirty="0" smtClean="0">
                <a:latin typeface="Times New Roman" pitchFamily="18" charset="0"/>
                <a:ea typeface="+mn-ea"/>
                <a:cs typeface="Times New Roman" pitchFamily="18" charset="0"/>
              </a:rPr>
              <a:t>Question</a:t>
            </a:r>
            <a:r>
              <a:rPr lang="zh-CN" altLang="en-US" sz="7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44824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/>
              <a:t>文件中有几个表？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/>
              <a:t>文件中有几个表？</a:t>
            </a:r>
            <a:endParaRPr lang="zh-CN" altLang="en-US" dirty="0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971600" y="1628800"/>
            <a:ext cx="7543800" cy="3659063"/>
          </a:xfrm>
        </p:spPr>
        <p:txBody>
          <a:bodyPr rtlCol="0">
            <a:no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个，均使用国际标准表。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量化表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亮度、色差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Huffman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编码表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（直流、交流）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（亮度、色差）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293096"/>
            <a:ext cx="7468741" cy="225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</a:rPr>
              <a:t>JPEG</a:t>
            </a:r>
            <a:r>
              <a:rPr lang="zh-CN" altLang="en-US" b="1" dirty="0" smtClean="0"/>
              <a:t>静止图像编码标准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>
          <a:xfrm>
            <a:off x="683568" y="1628800"/>
            <a:ext cx="7931224" cy="4525963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</a:t>
            </a:r>
            <a:r>
              <a:rPr lang="zh-CN" altLang="en-US" b="1" dirty="0" smtClean="0">
                <a:solidFill>
                  <a:srgbClr val="0000FF"/>
                </a:solidFill>
              </a:rPr>
              <a:t>算法概要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>
              <a:buFont typeface="Wingdings" pitchFamily="2" charset="2"/>
              <a:buChar char="n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JPEG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是什么？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</a:rPr>
              <a:t>  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solidFill>
                  <a:srgbClr val="0000FF"/>
                </a:solidFill>
              </a:rPr>
              <a:t>的算法框图</a:t>
            </a:r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具体计算步骤</a:t>
            </a:r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压缩与编码举例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en-US" altLang="zh-CN" sz="7200" dirty="0" smtClean="0">
                <a:latin typeface="Times New Roman" pitchFamily="18" charset="0"/>
                <a:ea typeface="+mn-ea"/>
                <a:cs typeface="Times New Roman" pitchFamily="18" charset="0"/>
              </a:rPr>
              <a:t>Question</a:t>
            </a:r>
            <a:r>
              <a:rPr lang="zh-CN" altLang="en-US" sz="7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988840"/>
            <a:ext cx="8229600" cy="1143000"/>
          </a:xfrm>
        </p:spPr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如何改变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的压缩比？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如何改变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的压缩比？</a:t>
            </a:r>
            <a:endParaRPr lang="zh-CN" altLang="en-US" dirty="0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971600" y="1700808"/>
            <a:ext cx="7543800" cy="3659063"/>
          </a:xfrm>
        </p:spPr>
        <p:txBody>
          <a:bodyPr rtlCol="0">
            <a:no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dirty="0" smtClean="0"/>
              <a:t>量化表定制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dirty="0" smtClean="0"/>
              <a:t>比特位减少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dirty="0" smtClean="0"/>
              <a:t>高低频舍弃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dirty="0" smtClean="0"/>
              <a:t>替代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Huffman</a:t>
            </a:r>
            <a:r>
              <a:rPr lang="zh-CN" altLang="en-US" dirty="0" smtClean="0"/>
              <a:t>表，如矢量量化，或根据目前数据定制编码表。</a:t>
            </a:r>
            <a:endParaRPr lang="en-US" altLang="zh-CN" dirty="0" smtClean="0"/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dirty="0" smtClean="0"/>
              <a:t>小波变换</a:t>
            </a:r>
            <a:endParaRPr lang="en-US" altLang="zh-CN" dirty="0" smtClean="0"/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zh-CN" altLang="en-US" dirty="0" smtClean="0"/>
              <a:t>算术编码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JPEG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压缩程序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988840"/>
            <a:ext cx="8003232" cy="4137323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Linux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演示程序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文件分析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29196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参见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文件结构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.doc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在头部有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FFD8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，表示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图像的开始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结束部分由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FFD9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图像的结束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FFE0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图像识别信息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在中间有两个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量化表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DQT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对应的标记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FFDB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还有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图像大小信息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对应的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FFC0/FFC1</a:t>
            </a: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再后面有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四个 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Huffman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表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对应的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FFC4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FFDA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图像数据段（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CORE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压缩与编码举例</a:t>
            </a:r>
            <a:endParaRPr lang="en-US" altLang="zh-CN" b="1" dirty="0" smtClean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3491" name="Picture 3" descr="lenn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412776"/>
            <a:ext cx="2262807" cy="2262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4" descr="lena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04864"/>
            <a:ext cx="3131121" cy="3131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 descr="lena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6788" y="2132856"/>
            <a:ext cx="31877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3419872" y="3861048"/>
            <a:ext cx="227880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原始图象</a:t>
            </a:r>
          </a:p>
          <a:p>
            <a:pPr algn="ctr"/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(512×512×8)</a:t>
            </a:r>
          </a:p>
          <a:p>
            <a:pPr algn="ctr"/>
            <a:r>
              <a:rPr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262KBytes)</a:t>
            </a: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51520" y="5517232"/>
            <a:ext cx="27590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压缩 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21:1 </a:t>
            </a:r>
          </a:p>
          <a:p>
            <a:pPr algn="ctr"/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12KBytes)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6372200" y="5517232"/>
            <a:ext cx="232856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压缩 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51:1 </a:t>
            </a:r>
          </a:p>
          <a:p>
            <a:pPr algn="ctr"/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5KBytes)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3"/>
          <p:cNvGraphicFramePr>
            <a:graphicFrameLocks noChangeAspect="1"/>
          </p:cNvGraphicFramePr>
          <p:nvPr/>
        </p:nvGraphicFramePr>
        <p:xfrm>
          <a:off x="0" y="1131640"/>
          <a:ext cx="4230688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Image" r:id="rId3" imgW="6361905" imgH="4749206" progId="">
                  <p:embed/>
                </p:oleObj>
              </mc:Choice>
              <mc:Fallback>
                <p:oleObj name="Image" r:id="rId3" imgW="6361905" imgH="4749206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31640"/>
                        <a:ext cx="4230688" cy="315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4"/>
          <p:cNvGraphicFramePr>
            <a:graphicFrameLocks noChangeAspect="1"/>
          </p:cNvGraphicFramePr>
          <p:nvPr/>
        </p:nvGraphicFramePr>
        <p:xfrm>
          <a:off x="3198813" y="2884240"/>
          <a:ext cx="4206875" cy="314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Image" r:id="rId5" imgW="6349206" imgH="4749206" progId="">
                  <p:embed/>
                </p:oleObj>
              </mc:Choice>
              <mc:Fallback>
                <p:oleObj name="Image" r:id="rId5" imgW="6349206" imgH="474920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8813" y="2884240"/>
                        <a:ext cx="4206875" cy="314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5"/>
          <p:cNvGraphicFramePr>
            <a:graphicFrameLocks noChangeAspect="1"/>
          </p:cNvGraphicFramePr>
          <p:nvPr/>
        </p:nvGraphicFramePr>
        <p:xfrm>
          <a:off x="7164288" y="980728"/>
          <a:ext cx="19304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Image" r:id="rId7" imgW="1930159" imgH="2412698" progId="">
                  <p:embed/>
                </p:oleObj>
              </mc:Choice>
              <mc:Fallback>
                <p:oleObj name="Image" r:id="rId7" imgW="1930159" imgH="2412698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980728"/>
                        <a:ext cx="1930400" cy="241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4139952" y="1144340"/>
            <a:ext cx="331236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Using JPEG2000,</a:t>
            </a:r>
          </a:p>
          <a:p>
            <a:pPr eaLnBrk="0" hangingPunct="0"/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The compression is 230:1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251520" y="4437112"/>
            <a:ext cx="275922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用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JPEG2000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进行压缩，压缩比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230</a:t>
            </a:r>
            <a:r>
              <a:rPr lang="zh-CN" altLang="en-US" sz="32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：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压缩与编码举例</a:t>
            </a:r>
            <a:endParaRPr kumimoji="0" lang="en-US" altLang="zh-C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6021288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后缀名为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jp2</a:t>
            </a:r>
            <a:r>
              <a:rPr lang="zh-CN" altLang="en-US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jpeg2000</a:t>
            </a:r>
            <a:endParaRPr lang="en-US" altLang="zh-CN" sz="320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 JPEG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具体步骤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总结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85" y="1124744"/>
            <a:ext cx="8950611" cy="5641059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</a:rPr>
              <a:t>JPEG</a:t>
            </a:r>
            <a:r>
              <a:rPr lang="zh-CN" altLang="en-US" b="1" dirty="0" smtClean="0"/>
              <a:t>静止图像编码标准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>
          <a:xfrm>
            <a:off x="683568" y="1628800"/>
            <a:ext cx="7931224" cy="4525963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</a:t>
            </a:r>
            <a:r>
              <a:rPr lang="zh-CN" altLang="en-US" b="1" dirty="0" smtClean="0">
                <a:solidFill>
                  <a:srgbClr val="0000FF"/>
                </a:solidFill>
              </a:rPr>
              <a:t>算法概要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solidFill>
                  <a:srgbClr val="0000FF"/>
                </a:solidFill>
              </a:rPr>
              <a:t>是什么？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</a:rPr>
              <a:t>  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solidFill>
                  <a:srgbClr val="0000FF"/>
                </a:solidFill>
              </a:rPr>
              <a:t>的算法框图</a:t>
            </a:r>
          </a:p>
          <a:p>
            <a:pPr>
              <a:buFont typeface="Wingdings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</a:rPr>
              <a:t>  具体计算步骤</a:t>
            </a:r>
          </a:p>
          <a:p>
            <a:pPr>
              <a:buFont typeface="Wingdings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</a:rPr>
              <a:t>  压缩与编码举例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55576" y="1196752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十一</a:t>
            </a:r>
            <a:r>
              <a:rPr lang="zh-CN" sz="4800" b="1" dirty="0" smtClean="0">
                <a:latin typeface="宋体" pitchFamily="2" charset="-122"/>
              </a:rPr>
              <a:t>章  图像</a:t>
            </a:r>
            <a:r>
              <a:rPr lang="zh-CN" altLang="en-US" sz="4800" b="1" dirty="0" smtClean="0">
                <a:latin typeface="宋体" pitchFamily="2" charset="-122"/>
              </a:rPr>
              <a:t>压缩编码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6338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tong_lijing@163.com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00848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的算法框图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315920" y="3573016"/>
            <a:ext cx="53276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90588" lvl="1">
              <a:buFont typeface="Wingdings" pitchFamily="2" charset="2"/>
              <a:buChar char="Ø"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三个步骤：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1145826" y="4077072"/>
            <a:ext cx="532923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Char char="ü"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离散余弦变换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(DCT) </a:t>
            </a:r>
          </a:p>
          <a:p>
            <a:pPr lvl="1">
              <a:buFont typeface="Wingdings" pitchFamily="2" charset="2"/>
              <a:buChar char="ü"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对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DCT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系数进行量化</a:t>
            </a:r>
          </a:p>
          <a:p>
            <a:pPr lvl="1">
              <a:buFont typeface="Wingdings" pitchFamily="2" charset="2"/>
              <a:buChar char="ü"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对量化系数</a:t>
            </a:r>
            <a:r>
              <a:rPr lang="en-US" altLang="zh-CN" sz="3200" dirty="0">
                <a:latin typeface="Times New Roman" pitchFamily="18" charset="0"/>
                <a:ea typeface="+mn-ea"/>
                <a:cs typeface="Times New Roman" pitchFamily="18" charset="0"/>
              </a:rPr>
              <a:t>Huffman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编码</a:t>
            </a: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1145826" y="1772816"/>
            <a:ext cx="24479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如图：</a:t>
            </a: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785786" y="2420888"/>
            <a:ext cx="46799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>
              <a:buFont typeface="Wingdings" pitchFamily="2" charset="2"/>
              <a:buChar char="ü"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压缩算法框图</a:t>
            </a:r>
          </a:p>
          <a:p>
            <a:pPr lvl="2">
              <a:buFont typeface="Wingdings" pitchFamily="2" charset="2"/>
              <a:buChar char="ü"/>
            </a:pP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解压缩算法框图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autoUpdateAnimBg="0"/>
      <p:bldP spid="37894" grpId="0" autoUpdateAnimBg="0"/>
      <p:bldP spid="37896" grpId="0" autoUpdateAnimBg="0"/>
      <p:bldP spid="3789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JPEG</a:t>
            </a:r>
            <a:r>
              <a:rPr lang="zh-CN" altLang="en-US" b="1" dirty="0" smtClean="0">
                <a:latin typeface="+mn-ea"/>
              </a:rPr>
              <a:t>的算法框图</a:t>
            </a:r>
            <a:endParaRPr lang="zh-CN" altLang="en-US" b="1" dirty="0" smtClean="0">
              <a:latin typeface="+mn-ea"/>
              <a:ea typeface="+mn-ea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964726"/>
            <a:ext cx="8676456" cy="589327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</a:rPr>
              <a:t>JPEG</a:t>
            </a:r>
            <a:r>
              <a:rPr lang="zh-CN" altLang="en-US" b="1" dirty="0" smtClean="0"/>
              <a:t>静止图像编码标准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>
          <a:xfrm>
            <a:off x="683568" y="1628800"/>
            <a:ext cx="7931224" cy="4525963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算法概要</a:t>
            </a:r>
            <a:endParaRPr lang="en-US" altLang="zh-CN" dirty="0" smtClean="0"/>
          </a:p>
          <a:p>
            <a:pPr lvl="1">
              <a:buFont typeface="Wingdings" pitchFamily="2" charset="2"/>
              <a:buChar char="n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JPEG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是什么？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JPEG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的算法框图</a:t>
            </a:r>
          </a:p>
          <a:p>
            <a:pPr>
              <a:buFont typeface="Wingdings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</a:rPr>
              <a:t>  具体计算步骤</a:t>
            </a:r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  压缩与编码举例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2505</TotalTime>
  <Words>2655</Words>
  <Application>Microsoft Office PowerPoint</Application>
  <PresentationFormat>全屏显示(4:3)</PresentationFormat>
  <Paragraphs>834</Paragraphs>
  <Slides>69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69</vt:i4>
      </vt:variant>
    </vt:vector>
  </HeadingPairs>
  <TitlesOfParts>
    <vt:vector size="83" baseType="lpstr">
      <vt:lpstr>PMingLiU</vt:lpstr>
      <vt:lpstr>PMingLiU</vt:lpstr>
      <vt:lpstr>宋体</vt:lpstr>
      <vt:lpstr>Angsana New</vt:lpstr>
      <vt:lpstr>Arial</vt:lpstr>
      <vt:lpstr>Calibri</vt:lpstr>
      <vt:lpstr>Times New Roman</vt:lpstr>
      <vt:lpstr>Wingdings</vt:lpstr>
      <vt:lpstr>Office 主题</vt:lpstr>
      <vt:lpstr>Visio</vt:lpstr>
      <vt:lpstr>Equation</vt:lpstr>
      <vt:lpstr>Picture</vt:lpstr>
      <vt:lpstr>图片</vt:lpstr>
      <vt:lpstr>Image</vt:lpstr>
      <vt:lpstr>第十一章  图像压缩编码</vt:lpstr>
      <vt:lpstr>JPEG静止图像编码标准</vt:lpstr>
      <vt:lpstr>压缩与编码</vt:lpstr>
      <vt:lpstr>JPEG是什么？</vt:lpstr>
      <vt:lpstr>      有损压缩算法</vt:lpstr>
      <vt:lpstr>JPEG静止图像编码标准</vt:lpstr>
      <vt:lpstr>JPEG的算法框图</vt:lpstr>
      <vt:lpstr>JPEG的算法框图</vt:lpstr>
      <vt:lpstr>JPEG静止图像编码标准</vt:lpstr>
      <vt:lpstr>JPEG具体步骤</vt:lpstr>
      <vt:lpstr>JPEG具体步骤</vt:lpstr>
      <vt:lpstr>JPEG具体步骤（1）</vt:lpstr>
      <vt:lpstr>JPEG具体步骤（1）</vt:lpstr>
      <vt:lpstr>JPEG具体步骤（2）</vt:lpstr>
      <vt:lpstr>JPEG具体步骤（2）</vt:lpstr>
      <vt:lpstr>JPEG具体步骤（3）</vt:lpstr>
      <vt:lpstr>JPEG具体步骤（4）</vt:lpstr>
      <vt:lpstr>JPEG具体步骤（5）</vt:lpstr>
      <vt:lpstr>JPEG具体步骤（6）</vt:lpstr>
      <vt:lpstr>JPEG具体步骤（6）</vt:lpstr>
      <vt:lpstr>JPEG具体步骤（6）</vt:lpstr>
      <vt:lpstr>JPEG具体步骤（6）</vt:lpstr>
      <vt:lpstr>JPEG具体步骤（6）</vt:lpstr>
      <vt:lpstr>JPEG具体步骤（6）</vt:lpstr>
      <vt:lpstr>JPEG具体步骤（6）</vt:lpstr>
      <vt:lpstr>JPEG具体步骤</vt:lpstr>
      <vt:lpstr>JPEG静止图像编码标准</vt:lpstr>
      <vt:lpstr>压缩与编码举例</vt:lpstr>
      <vt:lpstr>压缩与编码举例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Question？</vt:lpstr>
      <vt:lpstr>PowerPoint 演示文稿</vt:lpstr>
      <vt:lpstr>PowerPoint 演示文稿</vt:lpstr>
      <vt:lpstr>Question？</vt:lpstr>
      <vt:lpstr>PowerPoint 演示文稿</vt:lpstr>
      <vt:lpstr>PowerPoint 演示文稿</vt:lpstr>
      <vt:lpstr>PowerPoint 演示文稿</vt:lpstr>
      <vt:lpstr>PowerPoint 演示文稿</vt:lpstr>
      <vt:lpstr>Question？</vt:lpstr>
      <vt:lpstr>PowerPoint 演示文稿</vt:lpstr>
      <vt:lpstr>PowerPoint 演示文稿</vt:lpstr>
      <vt:lpstr>PowerPoint 演示文稿</vt:lpstr>
      <vt:lpstr>PowerPoint 演示文稿</vt:lpstr>
      <vt:lpstr>Question？</vt:lpstr>
      <vt:lpstr>PowerPoint 演示文稿</vt:lpstr>
      <vt:lpstr>PowerPoint 演示文稿</vt:lpstr>
      <vt:lpstr>PowerPoint 演示文稿</vt:lpstr>
      <vt:lpstr>Question？</vt:lpstr>
      <vt:lpstr>为什么右下角系数偏大？</vt:lpstr>
      <vt:lpstr>Question？</vt:lpstr>
      <vt:lpstr>为什么2个表系数不一样</vt:lpstr>
      <vt:lpstr>Question？</vt:lpstr>
      <vt:lpstr>JPEG文件中有几个表？</vt:lpstr>
      <vt:lpstr>JPEG文件中有几个表？</vt:lpstr>
      <vt:lpstr>Question？</vt:lpstr>
      <vt:lpstr>如何改变JPEG的压缩比？</vt:lpstr>
      <vt:lpstr>如何改变JPEG的压缩比？</vt:lpstr>
      <vt:lpstr>JPEG 压缩程序</vt:lpstr>
      <vt:lpstr>JPEG文件分析</vt:lpstr>
      <vt:lpstr>压缩与编码举例</vt:lpstr>
      <vt:lpstr>PowerPoint 演示文稿</vt:lpstr>
      <vt:lpstr>      JPEG具体步骤(总结)</vt:lpstr>
      <vt:lpstr>JPEG静止图像编码标准</vt:lpstr>
      <vt:lpstr>第十一章  图像压缩编码</vt:lpstr>
    </vt:vector>
  </TitlesOfParts>
  <Company>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***</dc:creator>
  <cp:lastModifiedBy>Administrator</cp:lastModifiedBy>
  <cp:revision>281</cp:revision>
  <dcterms:created xsi:type="dcterms:W3CDTF">2009-08-11T13:07:34Z</dcterms:created>
  <dcterms:modified xsi:type="dcterms:W3CDTF">2018-12-11T08:29:32Z</dcterms:modified>
</cp:coreProperties>
</file>